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75" r:id="rId4"/>
    <p:sldId id="278" r:id="rId5"/>
    <p:sldId id="279" r:id="rId6"/>
    <p:sldId id="277" r:id="rId7"/>
    <p:sldId id="280" r:id="rId8"/>
    <p:sldId id="317" r:id="rId9"/>
    <p:sldId id="281" r:id="rId10"/>
    <p:sldId id="283" r:id="rId11"/>
    <p:sldId id="284" r:id="rId12"/>
    <p:sldId id="289" r:id="rId13"/>
    <p:sldId id="285" r:id="rId14"/>
    <p:sldId id="286" r:id="rId15"/>
    <p:sldId id="288" r:id="rId16"/>
    <p:sldId id="290" r:id="rId17"/>
    <p:sldId id="316" r:id="rId18"/>
    <p:sldId id="292" r:id="rId19"/>
    <p:sldId id="318" r:id="rId20"/>
    <p:sldId id="295" r:id="rId21"/>
    <p:sldId id="319" r:id="rId22"/>
    <p:sldId id="293" r:id="rId23"/>
    <p:sldId id="321" r:id="rId24"/>
    <p:sldId id="320" r:id="rId25"/>
    <p:sldId id="294" r:id="rId26"/>
    <p:sldId id="297" r:id="rId27"/>
    <p:sldId id="300" r:id="rId28"/>
    <p:sldId id="299" r:id="rId29"/>
    <p:sldId id="324" r:id="rId30"/>
    <p:sldId id="306" r:id="rId31"/>
    <p:sldId id="325" r:id="rId32"/>
    <p:sldId id="301" r:id="rId33"/>
    <p:sldId id="326" r:id="rId34"/>
    <p:sldId id="303" r:id="rId35"/>
    <p:sldId id="270" r:id="rId36"/>
    <p:sldId id="257" r:id="rId37"/>
    <p:sldId id="259" r:id="rId38"/>
    <p:sldId id="258" r:id="rId39"/>
    <p:sldId id="261" r:id="rId40"/>
    <p:sldId id="265" r:id="rId41"/>
    <p:sldId id="268" r:id="rId42"/>
    <p:sldId id="302" r:id="rId43"/>
    <p:sldId id="271" r:id="rId44"/>
    <p:sldId id="272" r:id="rId45"/>
    <p:sldId id="260" r:id="rId46"/>
    <p:sldId id="262" r:id="rId47"/>
    <p:sldId id="311" r:id="rId48"/>
    <p:sldId id="312" r:id="rId49"/>
    <p:sldId id="313" r:id="rId50"/>
    <p:sldId id="314" r:id="rId51"/>
    <p:sldId id="304" r:id="rId52"/>
    <p:sldId id="305" r:id="rId53"/>
    <p:sldId id="327" r:id="rId54"/>
    <p:sldId id="322" r:id="rId55"/>
    <p:sldId id="307" r:id="rId56"/>
    <p:sldId id="308" r:id="rId57"/>
    <p:sldId id="328" r:id="rId58"/>
    <p:sldId id="309" r:id="rId59"/>
    <p:sldId id="310" r:id="rId60"/>
    <p:sldId id="329" r:id="rId61"/>
    <p:sldId id="330" r:id="rId62"/>
    <p:sldId id="315" r:id="rId6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im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7T11:59:17.673" idx="2">
    <p:pos x="2213" y="4024"/>
    <p:text>http://www.ambafrance-es.org/france_espagne/IMG/pdf/Les_Energies_Renouvelables_en_Espagne_2011-2.pdf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276D-9973-4C21-8334-D89061B0FCC3}" type="datetimeFigureOut">
              <a:rPr lang="sk-SK" smtClean="0"/>
              <a:pPr/>
              <a:t>13. 3. 2017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E8B0-FA31-44FD-A8B1-9D1DC0F31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276D-9973-4C21-8334-D89061B0FCC3}" type="datetimeFigureOut">
              <a:rPr lang="sk-SK" smtClean="0"/>
              <a:pPr/>
              <a:t>13. 3. 2017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E8B0-FA31-44FD-A8B1-9D1DC0F31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276D-9973-4C21-8334-D89061B0FCC3}" type="datetimeFigureOut">
              <a:rPr lang="sk-SK" smtClean="0"/>
              <a:pPr/>
              <a:t>13. 3. 2017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E8B0-FA31-44FD-A8B1-9D1DC0F31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obsah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7969E-C82A-4708-B76A-A4E8E32CE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276D-9973-4C21-8334-D89061B0FCC3}" type="datetimeFigureOut">
              <a:rPr lang="sk-SK" smtClean="0"/>
              <a:pPr/>
              <a:t>13. 3. 2017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E8B0-FA31-44FD-A8B1-9D1DC0F31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276D-9973-4C21-8334-D89061B0FCC3}" type="datetimeFigureOut">
              <a:rPr lang="sk-SK" smtClean="0"/>
              <a:pPr/>
              <a:t>13. 3. 2017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E8B0-FA31-44FD-A8B1-9D1DC0F31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276D-9973-4C21-8334-D89061B0FCC3}" type="datetimeFigureOut">
              <a:rPr lang="sk-SK" smtClean="0"/>
              <a:pPr/>
              <a:t>13. 3. 2017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E8B0-FA31-44FD-A8B1-9D1DC0F31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276D-9973-4C21-8334-D89061B0FCC3}" type="datetimeFigureOut">
              <a:rPr lang="sk-SK" smtClean="0"/>
              <a:pPr/>
              <a:t>13. 3. 2017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E8B0-FA31-44FD-A8B1-9D1DC0F31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276D-9973-4C21-8334-D89061B0FCC3}" type="datetimeFigureOut">
              <a:rPr lang="sk-SK" smtClean="0"/>
              <a:pPr/>
              <a:t>13. 3. 2017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E8B0-FA31-44FD-A8B1-9D1DC0F31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276D-9973-4C21-8334-D89061B0FCC3}" type="datetimeFigureOut">
              <a:rPr lang="sk-SK" smtClean="0"/>
              <a:pPr/>
              <a:t>13. 3. 2017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E8B0-FA31-44FD-A8B1-9D1DC0F31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276D-9973-4C21-8334-D89061B0FCC3}" type="datetimeFigureOut">
              <a:rPr lang="sk-SK" smtClean="0"/>
              <a:pPr/>
              <a:t>13. 3. 2017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E8B0-FA31-44FD-A8B1-9D1DC0F31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276D-9973-4C21-8334-D89061B0FCC3}" type="datetimeFigureOut">
              <a:rPr lang="sk-SK" smtClean="0"/>
              <a:pPr/>
              <a:t>13. 3. 2017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E8B0-FA31-44FD-A8B1-9D1DC0F31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A276D-9973-4C21-8334-D89061B0FCC3}" type="datetimeFigureOut">
              <a:rPr lang="sk-SK" smtClean="0"/>
              <a:pPr/>
              <a:t>13. 3. 2017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9E8B0-FA31-44FD-A8B1-9D1DC0F3196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facebook.com/LZZZ.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Autofit/>
          </a:bodyPr>
          <a:lstStyle/>
          <a:p>
            <a:r>
              <a:rPr lang="sk-SK" sz="2800" b="1" dirty="0" smtClean="0">
                <a:solidFill>
                  <a:srgbClr val="002060"/>
                </a:solidFill>
              </a:rPr>
              <a:t>Prezentácia o prezentácii sa vracia III. Turbo + </a:t>
            </a:r>
            <a:br>
              <a:rPr lang="sk-SK" sz="2800" b="1" dirty="0" smtClean="0">
                <a:solidFill>
                  <a:srgbClr val="002060"/>
                </a:solidFill>
              </a:rPr>
            </a:br>
            <a:r>
              <a:rPr lang="sk-SK" sz="2800" dirty="0" smtClean="0">
                <a:solidFill>
                  <a:srgbClr val="002060"/>
                </a:solidFill>
              </a:rPr>
              <a:t>alias</a:t>
            </a:r>
            <a:r>
              <a:rPr lang="sk-SK" sz="2800" b="1" dirty="0" smtClean="0">
                <a:solidFill>
                  <a:srgbClr val="002060"/>
                </a:solidFill>
              </a:rPr>
              <a:t/>
            </a:r>
            <a:br>
              <a:rPr lang="sk-SK" sz="2800" b="1" dirty="0" smtClean="0">
                <a:solidFill>
                  <a:srgbClr val="002060"/>
                </a:solidFill>
              </a:rPr>
            </a:br>
            <a:r>
              <a:rPr lang="sk-SK" sz="2800" b="1" dirty="0" smtClean="0">
                <a:solidFill>
                  <a:srgbClr val="002060"/>
                </a:solidFill>
              </a:rPr>
              <a:t>zopár rád, aby bolo ešte lepšie</a:t>
            </a:r>
            <a:br>
              <a:rPr lang="sk-SK" sz="2800" b="1" dirty="0" smtClean="0">
                <a:solidFill>
                  <a:srgbClr val="002060"/>
                </a:solidFill>
              </a:rPr>
            </a:br>
            <a:r>
              <a:rPr lang="sk-SK" sz="2800" b="1" dirty="0" smtClean="0">
                <a:solidFill>
                  <a:srgbClr val="002060"/>
                </a:solidFill>
              </a:rPr>
              <a:t>(čiastočne v polopatistánčine)</a:t>
            </a:r>
            <a:endParaRPr lang="sk-SK" sz="2800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424936" cy="1563086"/>
          </a:xfrm>
        </p:spPr>
        <p:txBody>
          <a:bodyPr>
            <a:normAutofit/>
          </a:bodyPr>
          <a:lstStyle/>
          <a:p>
            <a:pPr algn="l"/>
            <a:r>
              <a:rPr lang="sk-SK" sz="2000" dirty="0" smtClean="0">
                <a:solidFill>
                  <a:srgbClr val="002060"/>
                </a:solidFill>
              </a:rPr>
              <a:t>Určené pre: študentov a široké masy bez ohľadu na pôvod, farbu, pohlavie, vek, stav, vierovyznanie, postavenie, ..., </a:t>
            </a:r>
          </a:p>
          <a:p>
            <a:pPr algn="l"/>
            <a:endParaRPr lang="sk-SK" sz="2000" dirty="0" smtClean="0">
              <a:solidFill>
                <a:srgbClr val="002060"/>
              </a:solidFill>
            </a:endParaRPr>
          </a:p>
          <a:p>
            <a:pPr algn="l"/>
            <a:r>
              <a:rPr lang="sk-SK" sz="2000" dirty="0" smtClean="0">
                <a:solidFill>
                  <a:srgbClr val="002060"/>
                </a:solidFill>
              </a:rPr>
              <a:t>Za dlhých bezsenných nocí vypracovali: Radim Rybár a Martin Beer</a:t>
            </a:r>
          </a:p>
          <a:p>
            <a:pPr algn="l"/>
            <a:endParaRPr lang="sk-SK" sz="20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1296144" cy="132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2683664" y="6237312"/>
            <a:ext cx="3467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u="sng" dirty="0"/>
              <a:t>http://www.facebook.com/LZZZ.SK</a:t>
            </a:r>
          </a:p>
        </p:txBody>
      </p:sp>
      <p:sp>
        <p:nvSpPr>
          <p:cNvPr id="39940" name="AutoShape 4" descr="Výsledok vyhľadávania obrázkov pre dopyt 20th century f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4139952" y="587727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2017</a:t>
            </a:r>
            <a:endParaRPr lang="sk-SK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	</a:t>
            </a:r>
            <a:r>
              <a:rPr lang="sk-SK" sz="2000" b="1" dirty="0" smtClean="0"/>
              <a:t>Abstrakt v Aj</a:t>
            </a:r>
          </a:p>
          <a:p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Pre netušiacich: to isté v angličtine*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  <p:sp>
        <p:nvSpPr>
          <p:cNvPr id="4" name="Obdĺžnik 3"/>
          <p:cNvSpPr/>
          <p:nvPr/>
        </p:nvSpPr>
        <p:spPr>
          <a:xfrm>
            <a:off x="714284" y="4286256"/>
            <a:ext cx="84297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dirty="0" smtClean="0"/>
              <a:t>*surový preklad z prekladača  nemusí byť vždy tip-top (tu je príklad):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en-US" dirty="0" smtClean="0"/>
              <a:t>If you are in the electrical met </a:t>
            </a:r>
            <a:r>
              <a:rPr lang="en-US" dirty="0" err="1" smtClean="0"/>
              <a:t>spoluziak</a:t>
            </a:r>
            <a:r>
              <a:rPr lang="en-US" dirty="0" smtClean="0"/>
              <a:t> from Central, who will ask, "What are you doing diploma work?" So your answer from a few sentences about * ball, this:</a:t>
            </a:r>
          </a:p>
          <a:p>
            <a:pPr>
              <a:buNone/>
            </a:pPr>
            <a:r>
              <a:rPr lang="en-US" dirty="0" smtClean="0"/>
              <a:t>which area of concern work</a:t>
            </a:r>
          </a:p>
          <a:p>
            <a:pPr>
              <a:buNone/>
            </a:pPr>
            <a:r>
              <a:rPr lang="en-US" dirty="0" smtClean="0"/>
              <a:t>What specifically has done</a:t>
            </a:r>
          </a:p>
          <a:p>
            <a:pPr>
              <a:buNone/>
            </a:pPr>
            <a:r>
              <a:rPr lang="en-US" dirty="0" smtClean="0"/>
              <a:t>How it will proceed in addressing</a:t>
            </a:r>
          </a:p>
          <a:p>
            <a:pPr>
              <a:buNone/>
            </a:pPr>
            <a:r>
              <a:rPr lang="en-US" dirty="0" smtClean="0"/>
              <a:t>What will be the result.</a:t>
            </a:r>
            <a:r>
              <a:rPr lang="sk-SK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b="1" dirty="0" smtClean="0"/>
              <a:t>	Kľúčové slová</a:t>
            </a:r>
          </a:p>
          <a:p>
            <a:pPr>
              <a:buNone/>
            </a:pPr>
            <a:endParaRPr lang="sk-SK" sz="2000" dirty="0" smtClean="0"/>
          </a:p>
          <a:p>
            <a:r>
              <a:rPr lang="sk-SK" sz="2000" dirty="0" smtClean="0"/>
              <a:t>Sú to presne tie slovné spojenia, ktoré by ste použili vo vyhľadávači, keby ste chceli nájsť nejaké </a:t>
            </a:r>
            <a:r>
              <a:rPr lang="sk-SK" sz="2000" dirty="0" err="1" smtClean="0"/>
              <a:t>info</a:t>
            </a:r>
            <a:r>
              <a:rPr lang="sk-SK" sz="2000" dirty="0" smtClean="0"/>
              <a:t> o skúmanej problematike, alebo ktoré by použil ten, kto by chcel raz </a:t>
            </a:r>
            <a:r>
              <a:rPr lang="sk-SK" sz="2000" dirty="0" err="1" smtClean="0"/>
              <a:t>vygoogliť</a:t>
            </a:r>
            <a:r>
              <a:rPr lang="sk-SK" sz="2000" dirty="0" smtClean="0"/>
              <a:t> vašu záverečnú prácu.</a:t>
            </a:r>
          </a:p>
          <a:p>
            <a:pPr>
              <a:buNone/>
            </a:pP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/>
              <a:t>	Po obsahovej stránke by mala byť práca ďalej rozdelená do týchto bodov*:</a:t>
            </a:r>
          </a:p>
          <a:p>
            <a:pPr>
              <a:buNone/>
            </a:pPr>
            <a:endParaRPr lang="sk-SK" sz="2000" b="1" dirty="0" smtClean="0"/>
          </a:p>
          <a:p>
            <a:r>
              <a:rPr lang="sk-SK" sz="2000" dirty="0" smtClean="0"/>
              <a:t>Úvod</a:t>
            </a:r>
          </a:p>
          <a:p>
            <a:r>
              <a:rPr lang="sk-SK" sz="2000" dirty="0" smtClean="0"/>
              <a:t>Formulácia úlohy a ciele práce</a:t>
            </a:r>
          </a:p>
          <a:p>
            <a:r>
              <a:rPr lang="sk-SK" sz="2000" dirty="0" smtClean="0"/>
              <a:t>Teoretický rozbor</a:t>
            </a:r>
          </a:p>
          <a:p>
            <a:r>
              <a:rPr lang="sk-SK" sz="2000" dirty="0" smtClean="0"/>
              <a:t>Metodika</a:t>
            </a:r>
          </a:p>
          <a:p>
            <a:r>
              <a:rPr lang="sk-SK" sz="2000" dirty="0" smtClean="0"/>
              <a:t>Výsledky a diskusia</a:t>
            </a:r>
          </a:p>
          <a:p>
            <a:r>
              <a:rPr lang="sk-SK" sz="2000" dirty="0" smtClean="0"/>
              <a:t>Záver</a:t>
            </a:r>
          </a:p>
          <a:p>
            <a:r>
              <a:rPr lang="sk-SK" sz="2000" dirty="0" smtClean="0"/>
              <a:t>Použitá literatúra</a:t>
            </a:r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  <p:sp>
        <p:nvSpPr>
          <p:cNvPr id="4" name="Obdĺžnik 3"/>
          <p:cNvSpPr/>
          <p:nvPr/>
        </p:nvSpPr>
        <p:spPr>
          <a:xfrm>
            <a:off x="251520" y="6237312"/>
            <a:ext cx="644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* V šablóne sú síce pomenované inak ale náplň by mala byť táto.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81153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/>
              <a:t>	Úvod</a:t>
            </a:r>
          </a:p>
          <a:p>
            <a:pPr>
              <a:buNone/>
            </a:pPr>
            <a:endParaRPr lang="sk-SK" sz="2000" dirty="0" smtClean="0"/>
          </a:p>
          <a:p>
            <a:r>
              <a:rPr lang="sk-SK" sz="2000" dirty="0" smtClean="0"/>
              <a:t>Vcelku dôležitá časť, tak na pol až jeden a pol strany, ktorá dáva veci do širších súvislostí a zároveň naznačí, ktorým smerom sa bude práca uberať.</a:t>
            </a:r>
          </a:p>
          <a:p>
            <a:r>
              <a:rPr lang="sk-SK" sz="2000" dirty="0" smtClean="0"/>
              <a:t>Dobre napísaným úvodom autor naznačuje, že sa v problematike dobre orientuje a teda je predpoklad, že riešenie práce môže byť zmysluplné, prínosné a nebude vytrhnuté z kontextu (nebude s úžasom písať o objavovaní toho, čo všetci dávno vedia).</a:t>
            </a:r>
          </a:p>
          <a:p>
            <a:endParaRPr lang="sk-SK" sz="2000" dirty="0" smtClean="0"/>
          </a:p>
          <a:p>
            <a:r>
              <a:rPr lang="sk-SK" sz="2000" dirty="0" smtClean="0"/>
              <a:t>Úvod by nemal byť skladačkou odsekov z inej literatúry. Mal by byť sformulovaný autorom. </a:t>
            </a:r>
          </a:p>
          <a:p>
            <a:r>
              <a:rPr lang="sk-SK" sz="2000" dirty="0" smtClean="0"/>
              <a:t>V technickej literatúre (sme na TU) by asi mal byť úvod bez nejakých citátov v priamej reči a emotívnych výlevov.</a:t>
            </a:r>
          </a:p>
          <a:p>
            <a:r>
              <a:rPr lang="sk-SK" sz="2000" dirty="0" smtClean="0"/>
              <a:t>Formulácia:  „Dúfam, že sa vám bude práca páčiť“  uvedie čitateľa skôr do kómy. 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b="1" dirty="0" smtClean="0"/>
              <a:t>	</a:t>
            </a:r>
            <a:r>
              <a:rPr lang="sk-SK" sz="2000" b="1" u="sng" dirty="0" smtClean="0"/>
              <a:t>Formulácia úlohy</a:t>
            </a:r>
            <a:r>
              <a:rPr lang="sk-SK" sz="2000" b="1" dirty="0" smtClean="0"/>
              <a:t> a cieľ práce</a:t>
            </a:r>
          </a:p>
          <a:p>
            <a:pPr>
              <a:buNone/>
            </a:pPr>
            <a:endParaRPr lang="sk-SK" sz="2000" b="1" dirty="0" smtClean="0"/>
          </a:p>
          <a:p>
            <a:r>
              <a:rPr lang="sk-SK" sz="2000" dirty="0" smtClean="0"/>
              <a:t>Úlohu by mal sformulovať vedúci práce, aby študent vedel, čo má robiť*.</a:t>
            </a:r>
          </a:p>
          <a:p>
            <a:r>
              <a:rPr lang="sk-SK" sz="2000" dirty="0" smtClean="0"/>
              <a:t>Pokiaľ úloha nie je jasne sformulovaná, nedá sa očakávať, že sa študent dopracuje k nejakému zmysluplnému výsledku.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  <p:sp>
        <p:nvSpPr>
          <p:cNvPr id="5" name="Obdĺžnik 4"/>
          <p:cNvSpPr/>
          <p:nvPr/>
        </p:nvSpPr>
        <p:spPr>
          <a:xfrm>
            <a:off x="285720" y="5048016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/>
          </a:p>
          <a:p>
            <a:pPr>
              <a:buNone/>
            </a:pPr>
            <a:r>
              <a:rPr lang="sk-SK" dirty="0" smtClean="0"/>
              <a:t>*Príklad na úlohu: Ak má robotník vykopať jamu na žumpu, tak mu má šéf povedať  toto: „Tu a tu vykop jamu na túto žumpu“, lebo ak mu povie napríklad:  „no tu rob, idem meniť gumy na X6-ke“ tak jama asi správne vykopaná nebude ani pri najlepšej vôli chudáka robotníka a nič netušiacej žumpy.</a:t>
            </a:r>
          </a:p>
        </p:txBody>
      </p:sp>
      <p:pic>
        <p:nvPicPr>
          <p:cNvPr id="3074" name="Picture 2" descr="Výsledok vyh&amp;lcaron;adávania obrázkov pre dopyt bmw x6 tu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25" y="3628238"/>
            <a:ext cx="2240791" cy="148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00385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/>
              <a:t>	Formulácia úlohy a </a:t>
            </a:r>
            <a:r>
              <a:rPr lang="sk-SK" sz="2000" b="1" u="sng" dirty="0" smtClean="0"/>
              <a:t>cieľ práce</a:t>
            </a:r>
          </a:p>
          <a:p>
            <a:pPr>
              <a:buNone/>
            </a:pPr>
            <a:endParaRPr lang="sk-SK" sz="2000" b="1" dirty="0" smtClean="0"/>
          </a:p>
          <a:p>
            <a:r>
              <a:rPr lang="sk-SK" sz="2000" dirty="0" smtClean="0"/>
              <a:t>Cieľ práce, ten by znel: „ Vykopanie jamy pre žumpu“</a:t>
            </a:r>
          </a:p>
          <a:p>
            <a:endParaRPr lang="sk-SK" sz="2000" dirty="0" smtClean="0"/>
          </a:p>
          <a:p>
            <a:r>
              <a:rPr lang="sk-SK" sz="2000" dirty="0" smtClean="0"/>
              <a:t>Okrem hlavného cieľa sa definujú aj čiastkové ciele, ktoré by tu zneli asi takto:</a:t>
            </a:r>
          </a:p>
          <a:p>
            <a:pPr marL="457200" indent="-457200">
              <a:buNone/>
            </a:pPr>
            <a:r>
              <a:rPr lang="sk-SK" sz="2000" dirty="0" smtClean="0"/>
              <a:t>	„1 . Určenie rozmerov a priestorové rozvrhnutie“.</a:t>
            </a:r>
          </a:p>
          <a:p>
            <a:pPr marL="457200" indent="-457200">
              <a:buNone/>
            </a:pPr>
            <a:r>
              <a:rPr lang="sk-SK" sz="2000" dirty="0" smtClean="0"/>
              <a:t>	„2. Kopanie krompáčom a vyhadzovanie hliny lopatou“.</a:t>
            </a:r>
          </a:p>
          <a:p>
            <a:pPr marL="457200" indent="-457200">
              <a:buNone/>
            </a:pPr>
            <a:r>
              <a:rPr lang="sk-SK" sz="2000" dirty="0" smtClean="0"/>
              <a:t>	„3. Odstránenie hliny v nočných hodinách za plot alebo do potoka“</a:t>
            </a:r>
          </a:p>
          <a:p>
            <a:endParaRPr lang="sk-SK" sz="2000" dirty="0" smtClean="0"/>
          </a:p>
          <a:p>
            <a:r>
              <a:rPr lang="sk-SK" sz="2000" dirty="0" smtClean="0"/>
              <a:t>Sformulovanie cieľov práce, by malo byť spoločným výsledkom vedúceho práce a študenta.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115300" cy="49117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/>
              <a:t>	Teoretický rozbor</a:t>
            </a:r>
          </a:p>
          <a:p>
            <a:pPr>
              <a:buNone/>
            </a:pPr>
            <a:endParaRPr lang="sk-SK" sz="2000" b="1" dirty="0" smtClean="0"/>
          </a:p>
          <a:p>
            <a:r>
              <a:rPr lang="sk-SK" sz="2000" dirty="0" smtClean="0"/>
              <a:t>Tu majú byť nevyhnutné veci potrebné na riešenie úlohy.</a:t>
            </a:r>
          </a:p>
          <a:p>
            <a:r>
              <a:rPr lang="sk-SK" sz="2000" dirty="0" smtClean="0"/>
              <a:t>Nevymenovávať a nerozpisovať všeobecne známe veci, a nevysvetľovať to, čo síce autorovi príde ako strašne nové a odborné, ale keby chodil na prednášky, tak by vedel, že to je každému jasné a známe ... </a:t>
            </a:r>
          </a:p>
          <a:p>
            <a:r>
              <a:rPr lang="sk-SK" sz="2000" dirty="0" smtClean="0"/>
              <a:t>Príklad: Opis prílivovej elektrárne v teoretickej časti práce o návrhu FV systému pre rodinný dom na predmestí Čane a pod. je fakt od veci.</a:t>
            </a:r>
          </a:p>
          <a:p>
            <a:r>
              <a:rPr lang="sk-SK" sz="2000" dirty="0" smtClean="0"/>
              <a:t>Používať vážne zdroje, napríklad z vedeckých časopisov na </a:t>
            </a:r>
            <a:r>
              <a:rPr lang="sk-SK" sz="2000" dirty="0" err="1" smtClean="0"/>
              <a:t>Sciencedirect.com</a:t>
            </a:r>
            <a:r>
              <a:rPr lang="sk-SK" sz="2000" dirty="0" smtClean="0"/>
              <a:t> (pozor funguje len na školskej </a:t>
            </a:r>
            <a:r>
              <a:rPr lang="sk-SK" sz="2000" dirty="0" err="1" smtClean="0"/>
              <a:t>wi-fi</a:t>
            </a:r>
            <a:r>
              <a:rPr lang="sk-SK" sz="2000" dirty="0" smtClean="0"/>
              <a:t>* alebo knižnici).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  <p:sp>
        <p:nvSpPr>
          <p:cNvPr id="4" name="Obdĺžnik 3"/>
          <p:cNvSpPr/>
          <p:nvPr/>
        </p:nvSpPr>
        <p:spPr>
          <a:xfrm>
            <a:off x="357158" y="635795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*Mohli sme napísať aj </a:t>
            </a:r>
            <a:r>
              <a:rPr lang="sk-SK" dirty="0" err="1" smtClean="0"/>
              <a:t>wifine</a:t>
            </a:r>
            <a:r>
              <a:rPr lang="sk-SK" dirty="0" smtClean="0"/>
              <a:t>, ale mnohým to niečo pripomína... 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6029398" cy="137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401080" cy="49117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/>
              <a:t>	...teoretický rozbor</a:t>
            </a:r>
          </a:p>
          <a:p>
            <a:pPr>
              <a:buNone/>
            </a:pPr>
            <a:endParaRPr lang="sk-SK" sz="2000" b="1" dirty="0" smtClean="0"/>
          </a:p>
          <a:p>
            <a:r>
              <a:rPr lang="sk-SK" sz="2000" dirty="0" smtClean="0"/>
              <a:t>Údaje používať aktuálne, staré sú totiž niekedy úplne nanič.</a:t>
            </a:r>
          </a:p>
          <a:p>
            <a:r>
              <a:rPr lang="sk-SK" sz="2000" dirty="0" smtClean="0"/>
              <a:t>Zdroje pre teoretické nadčasové vzťahy týkajúce sa napr. fyzikálnych princípov môžu byť </a:t>
            </a:r>
            <a:r>
              <a:rPr lang="sk-SK" sz="2000" dirty="0" err="1" smtClean="0"/>
              <a:t>kľudne</a:t>
            </a:r>
            <a:r>
              <a:rPr lang="sk-SK" sz="2000" dirty="0" smtClean="0"/>
              <a:t> aj veľmi staré, ak sú platné (Newton, </a:t>
            </a:r>
            <a:r>
              <a:rPr lang="sk-SK" sz="2000" dirty="0" err="1" smtClean="0"/>
              <a:t>Planck</a:t>
            </a:r>
            <a:r>
              <a:rPr lang="sk-SK" sz="2000" dirty="0" smtClean="0"/>
              <a:t>, ...).</a:t>
            </a:r>
          </a:p>
          <a:p>
            <a:r>
              <a:rPr lang="sk-SK" sz="2000" dirty="0" smtClean="0"/>
              <a:t>Vyhýbať sa používaniu rôznych firemných stránok s výnimkou popisu produktu, jeho technických parametrov,  nejakých ukazovateľov a pod.</a:t>
            </a:r>
          </a:p>
          <a:p>
            <a:r>
              <a:rPr lang="sk-SK" sz="2000" dirty="0" smtClean="0"/>
              <a:t>Nerobiť skladačku z odsekov z rôznych zdrojov. Zo zdrojov totiž čerpáme konkrétny údaj, nie skladbu vety, a vkladáme ho do kontextu svojej práce.</a:t>
            </a:r>
          </a:p>
          <a:p>
            <a:r>
              <a:rPr lang="sk-SK" sz="2000" dirty="0" smtClean="0"/>
              <a:t>Snažiť sa používať adresný spôsob citovania hneď za údajom, nie na konci odseku.</a:t>
            </a:r>
          </a:p>
          <a:p>
            <a:endParaRPr lang="sk-SK" sz="2000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1153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dirty="0" smtClean="0"/>
              <a:t>	</a:t>
            </a:r>
            <a:r>
              <a:rPr lang="sk-SK" sz="2000" b="1" dirty="0" smtClean="0"/>
              <a:t>Metodika </a:t>
            </a:r>
          </a:p>
          <a:p>
            <a:pPr>
              <a:buNone/>
            </a:pPr>
            <a:endParaRPr lang="sk-SK" sz="2000" b="1" dirty="0" smtClean="0"/>
          </a:p>
          <a:p>
            <a:r>
              <a:rPr lang="sk-SK" sz="2000" dirty="0" smtClean="0"/>
              <a:t>Tu má byť jasne opísané akým spôsobom sa autor ide dopracovať k výsledku. Keď sme na strednej robili na chémii nejaký pokus a z toho sme mali spracovať laboratórnu prácu (referát), tak sme tam písali ako sa pri pokuse postupovalo (metodicky), tak to je pointa metodiky.</a:t>
            </a:r>
          </a:p>
          <a:p>
            <a:r>
              <a:rPr lang="sk-SK" sz="2000" dirty="0" smtClean="0"/>
              <a:t>Je to aj o tom, či práca bude riešená výpočtovo – teoreticky, alebo experimentálne – pokusom, nejakou metódou dotazníkového prieskumu, alebo čo ja viem ako. Je to aj o tom, aké vzorce budú použité a v akej postupnosti, čo bude výstupom jednej etapy a vstupom do ďalšej etapy riešenia a pod. </a:t>
            </a:r>
          </a:p>
          <a:p>
            <a:r>
              <a:rPr lang="sk-SK" sz="2000" dirty="0" smtClean="0"/>
              <a:t>V metodike sa určite nemá písať obsah jednotlivých kapitol !!!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1153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dirty="0" smtClean="0"/>
              <a:t>	</a:t>
            </a:r>
            <a:r>
              <a:rPr lang="sk-SK" sz="2000" b="1" dirty="0" smtClean="0"/>
              <a:t>...metodika... </a:t>
            </a:r>
          </a:p>
          <a:p>
            <a:pPr>
              <a:buNone/>
            </a:pPr>
            <a:endParaRPr lang="sk-SK" sz="2000" b="1" dirty="0" smtClean="0"/>
          </a:p>
          <a:p>
            <a:r>
              <a:rPr lang="sk-SK" sz="2000" dirty="0" smtClean="0"/>
              <a:t>Dá sa to predstaviť tak ako postupnosť výpočtu alebo riešenia bez konkrétnych čísel, alebo recept v kuchyni, ale bez gramáže.</a:t>
            </a:r>
          </a:p>
          <a:p>
            <a:r>
              <a:rPr lang="sk-SK" sz="2000" dirty="0" smtClean="0"/>
              <a:t>Metodika sa takto uvádza aj preto, aby si čitateľ mohol overiť postup, ktorým boli výsledky dosiahnuté a prípadne mohol postup zopakovať.</a:t>
            </a:r>
          </a:p>
          <a:p>
            <a:r>
              <a:rPr lang="sk-SK" sz="2000" dirty="0" smtClean="0"/>
              <a:t>Ak by sme riešenie práce prirovnali k nejakej ceste z bodu A do bodu B, tak bod A  sú východiská súvisiace so stavom poznania, bod B sú výsledky práce a metodika je cesta, po ktorej sa rozhodneme ísť. </a:t>
            </a:r>
          </a:p>
          <a:p>
            <a:r>
              <a:rPr lang="sk-SK" sz="2000" dirty="0" smtClean="0"/>
              <a:t>Ak vám to stále nedáva zmysel, tak si nájdite nejaký vedecký článok na </a:t>
            </a:r>
            <a:r>
              <a:rPr lang="sk-SK" sz="2000" dirty="0" err="1" smtClean="0"/>
              <a:t>sciencedirect.com</a:t>
            </a:r>
            <a:r>
              <a:rPr lang="sk-SK" sz="2000" dirty="0" smtClean="0"/>
              <a:t> a prečítajte si ho. Rozjasní sa vám.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Účel tejto prezentácie: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/>
          <a:lstStyle/>
          <a:p>
            <a:r>
              <a:rPr lang="sk-SK" sz="2000" dirty="0" smtClean="0"/>
              <a:t>Jej úlohou je zjednodušiť študentovi orientáciu  pri vypracovávaní záverečnej práce a jej </a:t>
            </a:r>
            <a:r>
              <a:rPr lang="sk-SK" sz="2000" dirty="0" err="1" smtClean="0"/>
              <a:t>ppt</a:t>
            </a:r>
            <a:r>
              <a:rPr lang="sk-SK" sz="2000" dirty="0" smtClean="0"/>
              <a:t> prezentácie.</a:t>
            </a:r>
          </a:p>
          <a:p>
            <a:r>
              <a:rPr lang="sk-SK" sz="2000" dirty="0" smtClean="0"/>
              <a:t>Riadenie sa prezentovanými zásadami je dobrovoľné.</a:t>
            </a:r>
          </a:p>
          <a:p>
            <a:r>
              <a:rPr lang="sk-SK" sz="2000" dirty="0" smtClean="0"/>
              <a:t>Táto prezentácia nie je oficiálnym dokumentom.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  <p:pic>
        <p:nvPicPr>
          <p:cNvPr id="1026" name="Picture 2" descr="Výsledok vyh&amp;lcaron;adávania obrázkov pre dopyt neil de grasse tyson me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7614" r="8368" b="7920"/>
          <a:stretch/>
        </p:blipFill>
        <p:spPr bwMode="auto">
          <a:xfrm>
            <a:off x="2843809" y="3762480"/>
            <a:ext cx="3600399" cy="240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329642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dirty="0" smtClean="0"/>
              <a:t>	</a:t>
            </a:r>
            <a:r>
              <a:rPr lang="sk-SK" sz="2000" b="1" dirty="0" smtClean="0"/>
              <a:t>...metodika...</a:t>
            </a:r>
          </a:p>
          <a:p>
            <a:pPr>
              <a:buNone/>
            </a:pPr>
            <a:r>
              <a:rPr lang="sk-SK" sz="1000" b="1" dirty="0" smtClean="0"/>
              <a:t> </a:t>
            </a:r>
          </a:p>
          <a:p>
            <a:pPr>
              <a:buNone/>
            </a:pPr>
            <a:r>
              <a:rPr lang="sk-SK" sz="2000" dirty="0" smtClean="0"/>
              <a:t>	Príklad: </a:t>
            </a:r>
          </a:p>
          <a:p>
            <a:r>
              <a:rPr lang="sk-SK" sz="2000" dirty="0" smtClean="0"/>
              <a:t>Úloha – zistiť za aký čas sa uvarí vajce na tvrdo.</a:t>
            </a:r>
          </a:p>
          <a:p>
            <a:r>
              <a:rPr lang="sk-SK" sz="2000" dirty="0" smtClean="0"/>
              <a:t>Metóda 1: Dotazníkový prieskum, kde sa opýtam 100 respondentov, ako dlho varia vajce na tvrdo, potom to štatisticky spracujem (priemer, rozptyl a tak).</a:t>
            </a:r>
          </a:p>
          <a:p>
            <a:r>
              <a:rPr lang="sk-SK" sz="2000" dirty="0" smtClean="0"/>
              <a:t>Metóda 2: Výpočet (na základe teoretických vzťahov) času, za ktorý hmota vo vnútri vajca (gebuzina z bielkoviny a vody a čo ja viem čoho) sa ohreje z vody v hrnci, ktorá obopína vajce na teplotu, kedy dôjde v celom objeme k úplnej koagulácii bielkovín...</a:t>
            </a:r>
          </a:p>
          <a:p>
            <a:r>
              <a:rPr lang="sk-SK" sz="2000" dirty="0" smtClean="0"/>
              <a:t>Metóda 3: Experiment, pri ktorom Varím vajcia v hrnci a vyberám ich po uplynutí rôzneho časového úseku, s krokom napr. 10 sekúnd...</a:t>
            </a:r>
          </a:p>
          <a:p>
            <a:r>
              <a:rPr lang="sk-SK" sz="2000" dirty="0" smtClean="0"/>
              <a:t>Metóda 4: Experiment, pri ktorom prevŕtam škrupinu a zasuniem do stredu vajca teplomer. Vajce varíme vo vode až pokiaľ teplota na teplomere nedosiahne hodnotu XX°C, pričom meriame čas.</a:t>
            </a:r>
            <a:endParaRPr lang="sk-SK" sz="2000" b="1" dirty="0" smtClean="0"/>
          </a:p>
          <a:p>
            <a:endParaRPr lang="sk-SK" sz="2000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1153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dirty="0" smtClean="0"/>
              <a:t>	</a:t>
            </a:r>
            <a:r>
              <a:rPr lang="sk-SK" sz="2000" b="1" dirty="0" smtClean="0"/>
              <a:t>...metodika</a:t>
            </a:r>
          </a:p>
          <a:p>
            <a:pPr>
              <a:buNone/>
            </a:pPr>
            <a:r>
              <a:rPr lang="sk-SK" sz="2000" b="1" dirty="0" smtClean="0"/>
              <a:t> </a:t>
            </a:r>
          </a:p>
          <a:p>
            <a:pPr>
              <a:buNone/>
            </a:pPr>
            <a:r>
              <a:rPr lang="sk-SK" sz="2000" dirty="0" smtClean="0"/>
              <a:t>	...príklad</a:t>
            </a:r>
          </a:p>
          <a:p>
            <a:pPr>
              <a:buNone/>
            </a:pPr>
            <a:endParaRPr lang="sk-SK" sz="2000" dirty="0" smtClean="0"/>
          </a:p>
          <a:p>
            <a:r>
              <a:rPr lang="sk-SK" sz="2000" dirty="0" smtClean="0"/>
              <a:t>Všetky štyri metódy asi dôjdu k tomu, že je to medzi 7 – 10 min. Keby sme však neuviedli použitú metódu, netušili by sme nič o spôsobe, akým sme k výsledku dospeli a tým pádom jeho váhu a vierohodnosť.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b="1" dirty="0" smtClean="0"/>
          </a:p>
          <a:p>
            <a:endParaRPr lang="sk-SK" sz="2000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  <p:pic>
        <p:nvPicPr>
          <p:cNvPr id="5122" name="Picture 2" descr="Výsledok vyh&amp;lcaron;adávania obrázkov pre dopyt vajce na tvr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50577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81153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/>
              <a:t>	Výsledky a diskusia</a:t>
            </a:r>
          </a:p>
          <a:p>
            <a:pPr>
              <a:buNone/>
            </a:pPr>
            <a:endParaRPr lang="sk-SK" sz="2000" b="1" dirty="0" smtClean="0"/>
          </a:p>
          <a:p>
            <a:r>
              <a:rPr lang="sk-SK" sz="2000" dirty="0" smtClean="0"/>
              <a:t>Táto časť obsahuje vlastné riešenie práce s konkrétnymi údajmi, číslami a  dosiahnutými výsledkami, ktoré sú často v tabuľkovej a grafickej podobe.</a:t>
            </a:r>
          </a:p>
          <a:p>
            <a:endParaRPr lang="sk-SK" sz="2000" dirty="0" smtClean="0"/>
          </a:p>
          <a:p>
            <a:r>
              <a:rPr lang="sk-SK" sz="2000" dirty="0" smtClean="0"/>
              <a:t>To „diskusia“ znamená komentár k výsledkom, lebo zopár (síce skvelých) čísel ako 48, 25485, 6, 7,  45,  96, 32,568  bez komentára je rovnako cenných ako zopár hokejových výsledkov: 2:1, 3:2, 0:5, 4:3. Nikto netuší, že čo to vlastne znamená a k čomu sa to vzťahuje. 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81153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/>
              <a:t>	...výsledky a diskusia...</a:t>
            </a:r>
          </a:p>
          <a:p>
            <a:pPr>
              <a:buNone/>
            </a:pPr>
            <a:endParaRPr lang="sk-SK" sz="2000" b="1" dirty="0" smtClean="0"/>
          </a:p>
          <a:p>
            <a:r>
              <a:rPr lang="sk-SK" sz="2000" dirty="0" smtClean="0"/>
              <a:t>Súčasťou diskusie je aj zaujať triezvy, erudovaný, vlastný postoj k výsledkom. </a:t>
            </a:r>
          </a:p>
          <a:p>
            <a:r>
              <a:rPr lang="sk-SK" sz="2000" dirty="0" smtClean="0"/>
              <a:t>Môže byť, že dosiahnuté výsledky ukázali to, že v práci prezentované riešenie je napríklad ekonomicky alebo technicky neprijateľné až absurdné, čo ale na začiatku riešenia nikto nevedel, a zistilo sa to až na základe výsledkov. </a:t>
            </a:r>
          </a:p>
          <a:p>
            <a:r>
              <a:rPr lang="sk-SK" sz="2000" dirty="0" smtClean="0"/>
              <a:t>Aj to výsledok a je to dobrý výsledok, len je nevyhnutné to aj adekvátne okomentovať a zaujať k tomu správny postoj.  </a:t>
            </a:r>
          </a:p>
          <a:p>
            <a:r>
              <a:rPr lang="sk-SK" sz="2000" dirty="0" smtClean="0"/>
              <a:t>To je vlastne pointa toho, že to niekto musel zistiť, že „</a:t>
            </a:r>
            <a:r>
              <a:rPr lang="sk-SK" sz="2000" dirty="0" err="1" smtClean="0"/>
              <a:t>tudy</a:t>
            </a:r>
            <a:r>
              <a:rPr lang="sk-SK" sz="2000" dirty="0" smtClean="0"/>
              <a:t> cesta </a:t>
            </a:r>
            <a:r>
              <a:rPr lang="sk-SK" sz="2000" dirty="0" err="1" smtClean="0"/>
              <a:t>nevede</a:t>
            </a:r>
            <a:r>
              <a:rPr lang="sk-SK" sz="2000" dirty="0" smtClean="0"/>
              <a:t>“.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835824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b="1" dirty="0" smtClean="0"/>
              <a:t>	...výsledky a diskusia</a:t>
            </a:r>
          </a:p>
          <a:p>
            <a:pPr>
              <a:buNone/>
            </a:pPr>
            <a:endParaRPr lang="sk-SK" sz="2000" dirty="0" smtClean="0"/>
          </a:p>
          <a:p>
            <a:r>
              <a:rPr lang="sk-SK" sz="2000" dirty="0" smtClean="0"/>
              <a:t>Časťou diskusie by malo byť aj porovnanie výsledkov vlastnej práce s výsledkami práce iných autorov, prezentovanými v literárnych zdrojoch vrátane vyjadrenia k rozdielom vo výsledkoch vo vzťahu k použitým metodikám a pod. </a:t>
            </a:r>
          </a:p>
          <a:p>
            <a:endParaRPr lang="sk-SK" sz="2000" dirty="0" smtClean="0"/>
          </a:p>
          <a:p>
            <a:r>
              <a:rPr lang="sk-SK" sz="2000" b="1" dirty="0" smtClean="0"/>
              <a:t>Výsledky by mali mať charakter zistených faktov, resp. údajov. </a:t>
            </a:r>
          </a:p>
          <a:p>
            <a:endParaRPr lang="sk-SK" sz="2000" dirty="0" smtClean="0"/>
          </a:p>
          <a:p>
            <a:r>
              <a:rPr lang="sk-SK" sz="2000" b="1" dirty="0" smtClean="0"/>
              <a:t>Výsledkom záverečnej práce na VŠ určite nemá byť vymenovávanie výhod a nevýhod, perličiek a zaujímavostí (na to netreba mať vysokú školu).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b="1" dirty="0" smtClean="0"/>
              <a:t>	</a:t>
            </a:r>
          </a:p>
          <a:p>
            <a:endParaRPr lang="sk-SK" sz="2000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dirty="0" smtClean="0"/>
              <a:t>	</a:t>
            </a:r>
            <a:r>
              <a:rPr lang="sk-SK" sz="2000" b="1" dirty="0" smtClean="0"/>
              <a:t>Záver</a:t>
            </a:r>
          </a:p>
          <a:p>
            <a:pPr>
              <a:buNone/>
            </a:pPr>
            <a:endParaRPr lang="sk-SK" sz="2000" b="1" dirty="0" smtClean="0"/>
          </a:p>
          <a:p>
            <a:r>
              <a:rPr lang="sk-SK" sz="2000" dirty="0" smtClean="0"/>
              <a:t>Toto je ďalšia kľúčová časť práce. Záver by mal byť aspoň na jednu stranu. Kto má trojriadkový záver, ten signalizuje to, že v práci asi nič neurobil.</a:t>
            </a:r>
          </a:p>
          <a:p>
            <a:r>
              <a:rPr lang="sk-SK" sz="2000" dirty="0" smtClean="0"/>
              <a:t>Záver nie je obdobou úvodu a nemá obsahovať nejaké všeobecné </a:t>
            </a:r>
            <a:r>
              <a:rPr lang="sk-SK" sz="2000" dirty="0" err="1" smtClean="0"/>
              <a:t>drísty</a:t>
            </a:r>
            <a:r>
              <a:rPr lang="sk-SK" sz="2000" dirty="0" smtClean="0"/>
              <a:t>, nehovoriac o skladačke z odsekov prebratých z literatúry, čo je čistá samovražda autora práce.</a:t>
            </a:r>
          </a:p>
          <a:p>
            <a:r>
              <a:rPr lang="sk-SK" sz="2000" dirty="0" smtClean="0"/>
              <a:t>Záver* by mal byť slovným zhrnutím výsledkov práce v kontexte stavu poznania (v súvislostiach) a načrtnutím možného budúceho smerovania.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b="1" dirty="0" smtClean="0"/>
              <a:t>	</a:t>
            </a:r>
          </a:p>
          <a:p>
            <a:endParaRPr lang="sk-SK" sz="2000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  <p:sp>
        <p:nvSpPr>
          <p:cNvPr id="4" name="Obdĺžnik 3"/>
          <p:cNvSpPr/>
          <p:nvPr/>
        </p:nvSpPr>
        <p:spPr>
          <a:xfrm>
            <a:off x="428596" y="6215082"/>
            <a:ext cx="4734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*V šablóne je to celkom zrozumiteľne vysvetlené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b="1" dirty="0" smtClean="0"/>
              <a:t>Použitá literatúra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Pravidlá jasne určuje šablóna z univerzitnej knižnice. 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b="1" dirty="0" smtClean="0"/>
              <a:t>	</a:t>
            </a:r>
          </a:p>
          <a:p>
            <a:endParaRPr lang="sk-SK" sz="2000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prezentácia práce v PowerPoint</a:t>
            </a:r>
            <a:br>
              <a:rPr lang="sk-SK" sz="2800" dirty="0" smtClean="0">
                <a:solidFill>
                  <a:srgbClr val="002060"/>
                </a:solidFill>
              </a:rPr>
            </a:br>
            <a:r>
              <a:rPr lang="sk-SK" sz="2800" dirty="0" smtClean="0">
                <a:solidFill>
                  <a:srgbClr val="002060"/>
                </a:solidFill>
              </a:rPr>
              <a:t> (obsahová stránka prezentácie)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Prezentácia práce v PowerPoint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757758"/>
          </a:xfrm>
        </p:spPr>
        <p:txBody>
          <a:bodyPr>
            <a:noAutofit/>
          </a:bodyPr>
          <a:lstStyle/>
          <a:p>
            <a:r>
              <a:rPr lang="sk-SK" sz="2000" dirty="0" smtClean="0"/>
              <a:t>Prezentácia v </a:t>
            </a:r>
            <a:r>
              <a:rPr lang="sk-SK" sz="2000" dirty="0" err="1" smtClean="0"/>
              <a:t>ppt</a:t>
            </a:r>
            <a:r>
              <a:rPr lang="sk-SK" sz="2000" dirty="0" smtClean="0"/>
              <a:t> má po obsahovej stránke v hlavných bodoch kopírovať náplň záverečnej práce !!!</a:t>
            </a:r>
          </a:p>
          <a:p>
            <a:r>
              <a:rPr lang="sk-SK" sz="2000" dirty="0" err="1" smtClean="0"/>
              <a:t>Ppt</a:t>
            </a:r>
            <a:r>
              <a:rPr lang="sk-SK" sz="2000" dirty="0" smtClean="0"/>
              <a:t> prezentácia by mala obsahovať všetky dôležité prvky, ktoré sú v práci uvedené. </a:t>
            </a:r>
          </a:p>
          <a:p>
            <a:r>
              <a:rPr lang="sk-SK" sz="2000" dirty="0" smtClean="0"/>
              <a:t>Prezentáciu si pripravte tak, aby ste tam mali všetko, čo potrebujete a nezaťažovali ste si zbytočne pamäť, ktorá v strese môže fungovať horšie ako obvykle. </a:t>
            </a:r>
          </a:p>
          <a:p>
            <a:r>
              <a:rPr lang="sk-SK" sz="2000" dirty="0" smtClean="0"/>
              <a:t>Príklad: Občas sa niekto chce blysnúť odrecitovaním nejakého vzorca z pamäti, výsledok je však takmer vždy domotanie a úplne zbytočné uvedenie sa do poľutovaniahodnej situácie. </a:t>
            </a:r>
          </a:p>
          <a:p>
            <a:r>
              <a:rPr lang="sk-SK" sz="2000" dirty="0" smtClean="0"/>
              <a:t>Šikovná vecička je číslovanie </a:t>
            </a:r>
            <a:r>
              <a:rPr lang="sk-SK" sz="2000" dirty="0" err="1" smtClean="0"/>
              <a:t>slidov</a:t>
            </a:r>
            <a:r>
              <a:rPr lang="sk-SK" sz="2000" dirty="0" smtClean="0"/>
              <a:t>, vyhnete sa tak nekonečnému preklikávaniu tam aj späť počas diskusie. 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Prezentácia práce v PowerPoint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757758"/>
          </a:xfrm>
        </p:spPr>
        <p:txBody>
          <a:bodyPr>
            <a:noAutofit/>
          </a:bodyPr>
          <a:lstStyle/>
          <a:p>
            <a:r>
              <a:rPr lang="sk-SK" sz="2000" dirty="0" smtClean="0"/>
              <a:t>Na koľko 3, alebo 30 </a:t>
            </a:r>
            <a:r>
              <a:rPr lang="sk-SK" sz="2000" dirty="0" err="1" smtClean="0"/>
              <a:t>slidov</a:t>
            </a:r>
            <a:r>
              <a:rPr lang="sk-SK" sz="2000" dirty="0" smtClean="0"/>
              <a:t>?  </a:t>
            </a:r>
          </a:p>
          <a:p>
            <a:r>
              <a:rPr lang="sk-SK" sz="2000" dirty="0" smtClean="0"/>
              <a:t>Dá sa aj </a:t>
            </a:r>
            <a:r>
              <a:rPr lang="sk-SK" sz="2000" dirty="0" err="1" smtClean="0"/>
              <a:t>aj</a:t>
            </a:r>
            <a:r>
              <a:rPr lang="sk-SK" sz="2000" dirty="0" smtClean="0"/>
              <a:t>, ale tri je určite málo, lebo ak bude na prvom názov a na poslednom Ďakujem za pozornosť, tak na ostatné už toho veľa nezostane. Dá sa odporučiť cca 15, ale závisí to naozaj od konkrétnej práce a aj konkrétneho prezentujúceho. </a:t>
            </a:r>
          </a:p>
          <a:p>
            <a:r>
              <a:rPr lang="sk-SK" sz="2000" dirty="0" smtClean="0"/>
              <a:t>Tá istá práca by sa dala dobre podať určite viacerými spôsobmi.  </a:t>
            </a:r>
          </a:p>
          <a:p>
            <a:r>
              <a:rPr lang="sk-SK" sz="2000" dirty="0" smtClean="0"/>
              <a:t>Ten, kto vie mlieť tri slová za sekundu si má pripraviť určite inú prezentáciu, ako ten, čo má tep 5 za minútu a nie je jasné či sa ukladá alebo prebúdza zo zimného spánku. Tomuto treba ale prispôsobiť aj náplň jednotlivých </a:t>
            </a:r>
            <a:r>
              <a:rPr lang="sk-SK" sz="2000" dirty="0" err="1" smtClean="0"/>
              <a:t>slidov</a:t>
            </a:r>
            <a:r>
              <a:rPr lang="sk-SK" sz="2000" dirty="0" smtClean="0"/>
              <a:t>.  Keď ich bude veľa, tak musia byť vzdušné a rýchlo prezentovateľné. Keď ich má byť málo, tak musia mať dostatočne tučnú náplň. </a:t>
            </a:r>
          </a:p>
          <a:p>
            <a:r>
              <a:rPr lang="sk-SK" sz="2000" dirty="0" smtClean="0"/>
              <a:t>Keďže v princípe je študent neskúsený </a:t>
            </a:r>
            <a:r>
              <a:rPr lang="sk-SK" sz="2000" dirty="0" err="1" smtClean="0"/>
              <a:t>prezentátor</a:t>
            </a:r>
            <a:r>
              <a:rPr lang="sk-SK" sz="2000" dirty="0" smtClean="0"/>
              <a:t>, tak tým nezorientovaným sa asi treba držať nejakej zlatej strednej cesty.</a:t>
            </a:r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Obsah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/>
          <a:lstStyle/>
          <a:p>
            <a:r>
              <a:rPr lang="sk-SK" sz="2000" dirty="0" smtClean="0">
                <a:solidFill>
                  <a:srgbClr val="002060"/>
                </a:solidFill>
              </a:rPr>
              <a:t>O čom je záverečná práca (bakalárska, diplomová, akákoľvek).</a:t>
            </a:r>
          </a:p>
          <a:p>
            <a:r>
              <a:rPr lang="sk-SK" sz="2000" dirty="0" smtClean="0">
                <a:solidFill>
                  <a:srgbClr val="002060"/>
                </a:solidFill>
              </a:rPr>
              <a:t>O čom je prezentácia práce vo forme </a:t>
            </a:r>
            <a:r>
              <a:rPr lang="sk-SK" sz="2000" dirty="0" err="1" smtClean="0">
                <a:solidFill>
                  <a:srgbClr val="002060"/>
                </a:solidFill>
              </a:rPr>
              <a:t>ppt</a:t>
            </a:r>
            <a:r>
              <a:rPr lang="sk-SK" sz="2000" dirty="0" smtClean="0">
                <a:solidFill>
                  <a:srgbClr val="002060"/>
                </a:solidFill>
              </a:rPr>
              <a:t> (obsahová stránka prezentácie)</a:t>
            </a:r>
          </a:p>
          <a:p>
            <a:r>
              <a:rPr lang="sk-SK" sz="2000" dirty="0" smtClean="0">
                <a:solidFill>
                  <a:srgbClr val="002060"/>
                </a:solidFill>
              </a:rPr>
              <a:t>Formálna stránka prezentácie.</a:t>
            </a:r>
          </a:p>
          <a:p>
            <a:r>
              <a:rPr lang="sk-SK" sz="2000" dirty="0" smtClean="0">
                <a:solidFill>
                  <a:srgbClr val="002060"/>
                </a:solidFill>
              </a:rPr>
              <a:t>Ako prezentovať prezentáciu.</a:t>
            </a:r>
          </a:p>
          <a:p>
            <a:r>
              <a:rPr lang="sk-SK" sz="2000" dirty="0" smtClean="0">
                <a:solidFill>
                  <a:srgbClr val="002060"/>
                </a:solidFill>
              </a:rPr>
              <a:t>Diskusia k prezentácii - obhajoba</a:t>
            </a:r>
          </a:p>
          <a:p>
            <a:r>
              <a:rPr lang="sk-SK" sz="2000" dirty="0" smtClean="0">
                <a:solidFill>
                  <a:srgbClr val="002060"/>
                </a:solidFill>
              </a:rPr>
              <a:t>Ostatné (oblečenie, účes, </a:t>
            </a:r>
            <a:r>
              <a:rPr lang="sk-SK" sz="2000" dirty="0" err="1" smtClean="0">
                <a:solidFill>
                  <a:srgbClr val="002060"/>
                </a:solidFill>
              </a:rPr>
              <a:t>plácačka</a:t>
            </a:r>
            <a:r>
              <a:rPr lang="sk-SK" sz="2000" dirty="0" smtClean="0">
                <a:solidFill>
                  <a:srgbClr val="002060"/>
                </a:solidFill>
              </a:rPr>
              <a:t> so slivovicou a pod.)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Prezentácia práce v PowerPoint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Autofit/>
          </a:bodyPr>
          <a:lstStyle/>
          <a:p>
            <a:r>
              <a:rPr lang="sk-SK" sz="2000" dirty="0" smtClean="0"/>
              <a:t>Pozor, </a:t>
            </a:r>
            <a:r>
              <a:rPr lang="sk-SK" sz="2000" dirty="0" err="1" smtClean="0"/>
              <a:t>ppt</a:t>
            </a:r>
            <a:r>
              <a:rPr lang="sk-SK" sz="2000" dirty="0" smtClean="0"/>
              <a:t> prezentácia je sprostredkovaním náplne a výsledkov samotnej práce štátnicovej komisii, preto uvažovanie typu „to som do prezentácie nedal, veď je to v práci“, je nesprávne.  </a:t>
            </a:r>
            <a:r>
              <a:rPr lang="sk-SK" sz="2000" dirty="0" err="1" smtClean="0"/>
              <a:t>Ppt</a:t>
            </a:r>
            <a:r>
              <a:rPr lang="sk-SK" sz="2000" dirty="0" smtClean="0"/>
              <a:t> prezentácia by nemala byť postavená na tom, že prácu niekto z komisie čítal. </a:t>
            </a:r>
          </a:p>
          <a:p>
            <a:r>
              <a:rPr lang="sk-SK" sz="2000" dirty="0" smtClean="0"/>
              <a:t>Prezieravý autor v prezentácii obsiahne pripomienky z oponentského posudku.</a:t>
            </a:r>
          </a:p>
          <a:p>
            <a:r>
              <a:rPr lang="sk-SK" sz="2000" dirty="0" smtClean="0"/>
              <a:t>Ak existujú, tak je v závere prezentácie možné uviesť nejaké prínosy práce pre rozvoj odboru, vedu alebo prax, to je to veľké +. 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Prezentácia práce v PowerPoint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Autofit/>
          </a:bodyPr>
          <a:lstStyle/>
          <a:p>
            <a:r>
              <a:rPr lang="sk-SK" sz="2000" dirty="0" smtClean="0"/>
              <a:t>V prezentácii majú byť formulácie jasné, správne a s použitím vhodnej odbornej terminológie. Nie je vhodné používať nejaké nekonvenčné vyjadrenia, žargón a vtipy. </a:t>
            </a:r>
          </a:p>
          <a:p>
            <a:endParaRPr lang="sk-SK" sz="2000" dirty="0" smtClean="0"/>
          </a:p>
          <a:p>
            <a:r>
              <a:rPr lang="sk-SK" sz="2000" dirty="0" smtClean="0"/>
              <a:t>Vety treba formulovať skôr stroho, než kvetnato, resp. dať ich do podoby určitých hesiel v odrážkach, čo podporí pri samotnom prezentovaní vlastný komentár a nebude to autora zvádzať k čítaniu celých viet, čo je nežiaduce. </a:t>
            </a:r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Prezentácia práce v PowerPoint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Autofit/>
          </a:bodyPr>
          <a:lstStyle/>
          <a:p>
            <a:r>
              <a:rPr lang="sk-SK" sz="2000" dirty="0" err="1" smtClean="0"/>
              <a:t>Ppt</a:t>
            </a:r>
            <a:r>
              <a:rPr lang="sk-SK" sz="2000" dirty="0" smtClean="0"/>
              <a:t> prezentácia  práce nie je obdobou prednášky z nejakého predmetu. Nie je vhodné objasňovať známe veci a uvádzať nejaké rozdelenia alebo vysvetľovať známe princípy. Jednoznačne sa treba sústrediť  na prezentovanie vlastnej práce a jej výsledkov.  Všetko ostatné, ako nejaké teoretické podklady alebo stav poznania v danej problematike má byť len v rozsahu nevyhnutnom pre pochopenie vlastnej práce a je kontextu.  </a:t>
            </a:r>
          </a:p>
          <a:p>
            <a:r>
              <a:rPr lang="sk-SK" sz="2000" dirty="0" smtClean="0"/>
              <a:t>Príklad: Každoročne sme niekoľko krát za štátnice oboznámení so schémou a funkciou tepelného čerpadla. Ďakujeme! Nikdy nezabudneme!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Prezentácia práce v PowerPoint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Autofit/>
          </a:bodyPr>
          <a:lstStyle/>
          <a:p>
            <a:endParaRPr lang="sk-SK" sz="2000" dirty="0" smtClean="0"/>
          </a:p>
          <a:p>
            <a:r>
              <a:rPr lang="sk-SK" sz="2000" dirty="0" smtClean="0"/>
              <a:t>Je dobré dať </a:t>
            </a:r>
            <a:r>
              <a:rPr lang="sk-SK" sz="2000" dirty="0" err="1" smtClean="0"/>
              <a:t>sledovateľovi</a:t>
            </a:r>
            <a:r>
              <a:rPr lang="sk-SK" sz="2000" dirty="0" smtClean="0"/>
              <a:t> prezentácie nejaké „</a:t>
            </a:r>
            <a:r>
              <a:rPr lang="sk-SK" sz="2000" dirty="0" err="1" smtClean="0"/>
              <a:t>vodítko</a:t>
            </a:r>
            <a:r>
              <a:rPr lang="sk-SK" sz="2000" dirty="0" smtClean="0"/>
              <a:t>“, že kde sa asi nachádzame (buď stručným oboznámením s obsahom niekde na začiatku, alebo správnym </a:t>
            </a:r>
            <a:r>
              <a:rPr lang="sk-SK" sz="2000" dirty="0" err="1" smtClean="0"/>
              <a:t>štrukturovaním</a:t>
            </a:r>
            <a:r>
              <a:rPr lang="sk-SK" sz="2000" dirty="0" smtClean="0"/>
              <a:t> a primeranými proporciami jednotlivých častí).  Vždy je totiž nemilým prekvapením, keď bez akejkoľvek výstrahy z ničoho nič zrazu príde </a:t>
            </a:r>
            <a:r>
              <a:rPr lang="sk-SK" sz="2000" dirty="0" err="1" smtClean="0"/>
              <a:t>slide</a:t>
            </a:r>
            <a:r>
              <a:rPr lang="sk-SK" sz="2000" dirty="0" smtClean="0"/>
              <a:t> „ďakujem za pozornosť“ aj keď nič nenasvedčovalo predtým tomu, že už bolo všetko povedané. A všetci majú dojem, že sa to nejako seklo v polovici (naozaj veľmi zlý dojem).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Formálna stránka prezentácie v PowerPoint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/>
              <a:t>Bez formy nie je obsah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257560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smtClean="0">
                <a:solidFill>
                  <a:srgbClr val="0070C0"/>
                </a:solidFill>
              </a:rPr>
              <a:t>vzhľad</a:t>
            </a:r>
            <a:r>
              <a:rPr lang="sk-SK" dirty="0" smtClean="0"/>
              <a:t> -  príjemný,</a:t>
            </a:r>
          </a:p>
          <a:p>
            <a:r>
              <a:rPr lang="sk-SK" b="1" dirty="0">
                <a:solidFill>
                  <a:srgbClr val="0070C0"/>
                </a:solidFill>
              </a:rPr>
              <a:t>f</a:t>
            </a:r>
            <a:r>
              <a:rPr lang="sk-SK" b="1" dirty="0" smtClean="0">
                <a:solidFill>
                  <a:srgbClr val="0070C0"/>
                </a:solidFill>
              </a:rPr>
              <a:t>arebnosť</a:t>
            </a:r>
            <a:r>
              <a:rPr lang="sk-SK" dirty="0" smtClean="0"/>
              <a:t> – prijateľná pre oči a žalúdok,</a:t>
            </a:r>
          </a:p>
          <a:p>
            <a:r>
              <a:rPr lang="sk-SK" b="1" dirty="0">
                <a:solidFill>
                  <a:srgbClr val="0070C0"/>
                </a:solidFill>
              </a:rPr>
              <a:t>š</a:t>
            </a:r>
            <a:r>
              <a:rPr lang="sk-SK" b="1" dirty="0" smtClean="0">
                <a:solidFill>
                  <a:srgbClr val="0070C0"/>
                </a:solidFill>
              </a:rPr>
              <a:t>truktúra textu </a:t>
            </a:r>
            <a:r>
              <a:rPr lang="sk-SK" dirty="0" smtClean="0"/>
              <a:t>– jasná,</a:t>
            </a:r>
          </a:p>
          <a:p>
            <a:r>
              <a:rPr lang="sk-SK" b="1" dirty="0" smtClean="0">
                <a:solidFill>
                  <a:srgbClr val="0070C0"/>
                </a:solidFill>
              </a:rPr>
              <a:t>gramatika </a:t>
            </a:r>
            <a:r>
              <a:rPr lang="sk-SK" dirty="0" smtClean="0"/>
              <a:t>– správna,</a:t>
            </a:r>
          </a:p>
          <a:p>
            <a:r>
              <a:rPr lang="sk-SK" b="1" dirty="0">
                <a:solidFill>
                  <a:srgbClr val="0070C0"/>
                </a:solidFill>
              </a:rPr>
              <a:t>o</a:t>
            </a:r>
            <a:r>
              <a:rPr lang="sk-SK" b="1" dirty="0" smtClean="0">
                <a:solidFill>
                  <a:srgbClr val="0070C0"/>
                </a:solidFill>
              </a:rPr>
              <a:t>brázky, grafy, tabuľky </a:t>
            </a:r>
            <a:r>
              <a:rPr lang="sk-SK" dirty="0" smtClean="0"/>
              <a:t>– zrozumiteľné,</a:t>
            </a:r>
          </a:p>
          <a:p>
            <a:r>
              <a:rPr lang="sk-SK" b="1" dirty="0" smtClean="0">
                <a:solidFill>
                  <a:srgbClr val="0070C0"/>
                </a:solidFill>
              </a:rPr>
              <a:t>citácie, odkazy </a:t>
            </a:r>
            <a:r>
              <a:rPr lang="sk-SK" dirty="0" smtClean="0"/>
              <a:t>– adresné,</a:t>
            </a:r>
          </a:p>
          <a:p>
            <a:r>
              <a:rPr lang="sk-SK" b="1" dirty="0">
                <a:solidFill>
                  <a:srgbClr val="0070C0"/>
                </a:solidFill>
              </a:rPr>
              <a:t>z</a:t>
            </a:r>
            <a:r>
              <a:rPr lang="sk-SK" b="1" dirty="0" smtClean="0">
                <a:solidFill>
                  <a:srgbClr val="0070C0"/>
                </a:solidFill>
              </a:rPr>
              <a:t>bytočnosti</a:t>
            </a:r>
            <a:r>
              <a:rPr lang="sk-SK" dirty="0" smtClean="0"/>
              <a:t> - spôsobujú chaos.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Solárne kolektory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červené (svetločervené, tmavočervené, sýtočervené),</a:t>
            </a:r>
          </a:p>
          <a:p>
            <a:r>
              <a:rPr lang="sk-SK" b="1" dirty="0">
                <a:solidFill>
                  <a:srgbClr val="00B050"/>
                </a:solidFill>
              </a:rPr>
              <a:t>v</a:t>
            </a:r>
            <a:r>
              <a:rPr lang="sk-SK" b="1" dirty="0" smtClean="0">
                <a:solidFill>
                  <a:srgbClr val="00B050"/>
                </a:solidFill>
              </a:rPr>
              <a:t>eľké,</a:t>
            </a:r>
          </a:p>
          <a:p>
            <a:r>
              <a:rPr lang="sk-SK" b="1" dirty="0">
                <a:solidFill>
                  <a:srgbClr val="00B050"/>
                </a:solidFill>
              </a:rPr>
              <a:t>s</a:t>
            </a:r>
            <a:r>
              <a:rPr lang="sk-SK" b="1" dirty="0" smtClean="0">
                <a:solidFill>
                  <a:srgbClr val="00B050"/>
                </a:solidFill>
              </a:rPr>
              <a:t> poškrabaným sklom,</a:t>
            </a:r>
          </a:p>
          <a:p>
            <a:r>
              <a:rPr lang="sk-SK" b="1" dirty="0">
                <a:solidFill>
                  <a:srgbClr val="00B050"/>
                </a:solidFill>
              </a:rPr>
              <a:t>d</a:t>
            </a:r>
            <a:r>
              <a:rPr lang="sk-SK" b="1" dirty="0" smtClean="0">
                <a:solidFill>
                  <a:srgbClr val="00B050"/>
                </a:solidFill>
              </a:rPr>
              <a:t>rahé,</a:t>
            </a:r>
          </a:p>
          <a:p>
            <a:r>
              <a:rPr lang="sk-SK" b="1" dirty="0">
                <a:solidFill>
                  <a:srgbClr val="00B050"/>
                </a:solidFill>
              </a:rPr>
              <a:t>k</a:t>
            </a:r>
            <a:r>
              <a:rPr lang="sk-SK" b="1" dirty="0" smtClean="0">
                <a:solidFill>
                  <a:srgbClr val="00B050"/>
                </a:solidFill>
              </a:rPr>
              <a:t>rásne,</a:t>
            </a:r>
          </a:p>
          <a:p>
            <a:r>
              <a:rPr lang="sk-SK" b="1" dirty="0">
                <a:solidFill>
                  <a:srgbClr val="00B050"/>
                </a:solidFill>
              </a:rPr>
              <a:t>n</a:t>
            </a:r>
            <a:r>
              <a:rPr lang="sk-SK" b="1" dirty="0" smtClean="0">
                <a:solidFill>
                  <a:srgbClr val="00B050"/>
                </a:solidFill>
              </a:rPr>
              <a:t>emecké.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857488" y="4857760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Nestráviteľná farebnosť, ktorá v lepšom prípade obráti žalúdok v horšom privedie človeka na psychiatriu !!! </a:t>
            </a:r>
          </a:p>
          <a:p>
            <a:r>
              <a:rPr lang="sk-SK" dirty="0" smtClean="0"/>
              <a:t>vzhľad – neprijateľný, obsah - nehomogénny.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Solárne kolektory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</a:rPr>
              <a:t>červené (svetločervené, tmavočervené, sýtočervené),</a:t>
            </a:r>
          </a:p>
          <a:p>
            <a:r>
              <a:rPr lang="sk-SK" dirty="0" smtClean="0">
                <a:solidFill>
                  <a:srgbClr val="00B050"/>
                </a:solidFill>
              </a:rPr>
              <a:t>veľké,</a:t>
            </a:r>
          </a:p>
          <a:p>
            <a:r>
              <a:rPr lang="sk-SK" dirty="0" smtClean="0">
                <a:solidFill>
                  <a:srgbClr val="00B050"/>
                </a:solidFill>
              </a:rPr>
              <a:t>s poškrabaným sklom,</a:t>
            </a:r>
          </a:p>
          <a:p>
            <a:r>
              <a:rPr lang="sk-SK" dirty="0" smtClean="0">
                <a:solidFill>
                  <a:srgbClr val="00B050"/>
                </a:solidFill>
              </a:rPr>
              <a:t>drahé,</a:t>
            </a:r>
          </a:p>
          <a:p>
            <a:r>
              <a:rPr lang="sk-SK" dirty="0" smtClean="0">
                <a:solidFill>
                  <a:srgbClr val="00B050"/>
                </a:solidFill>
              </a:rPr>
              <a:t>krásne,</a:t>
            </a:r>
          </a:p>
          <a:p>
            <a:r>
              <a:rPr lang="sk-SK" dirty="0" smtClean="0">
                <a:solidFill>
                  <a:srgbClr val="00B050"/>
                </a:solidFill>
              </a:rPr>
              <a:t>nemecké.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643174" y="5786454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Nekonzistentné! Sú pomiešané hrušky s jablkami a údenými rybami !!!  Farebnosť je síce stráviteľná, ale text na plátne nemusí byť čitateľný.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Solárne kolektory – rozdelenie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643050"/>
            <a:ext cx="8472518" cy="4525963"/>
          </a:xfrm>
        </p:spPr>
        <p:txBody>
          <a:bodyPr>
            <a:normAutofit/>
          </a:bodyPr>
          <a:lstStyle/>
          <a:p>
            <a:r>
              <a:rPr lang="sk-SK" b="1" dirty="0"/>
              <a:t>f</a:t>
            </a:r>
            <a:r>
              <a:rPr lang="sk-SK" b="1" dirty="0" smtClean="0"/>
              <a:t>arba</a:t>
            </a:r>
            <a:r>
              <a:rPr lang="sk-SK" dirty="0" smtClean="0"/>
              <a:t> (červené, modré, zelené), </a:t>
            </a:r>
          </a:p>
          <a:p>
            <a:r>
              <a:rPr lang="sk-SK" b="1" dirty="0"/>
              <a:t>v</a:t>
            </a:r>
            <a:r>
              <a:rPr lang="sk-SK" b="1" dirty="0" smtClean="0"/>
              <a:t>eľkosť</a:t>
            </a:r>
            <a:r>
              <a:rPr lang="sk-SK" dirty="0" smtClean="0"/>
              <a:t> (veľké, stredné, malé),</a:t>
            </a:r>
          </a:p>
          <a:p>
            <a:r>
              <a:rPr lang="sk-SK" b="1" dirty="0"/>
              <a:t>s</a:t>
            </a:r>
            <a:r>
              <a:rPr lang="sk-SK" b="1" dirty="0" smtClean="0"/>
              <a:t>tav </a:t>
            </a:r>
            <a:r>
              <a:rPr lang="sk-SK" b="1" dirty="0"/>
              <a:t>p</a:t>
            </a:r>
            <a:r>
              <a:rPr lang="sk-SK" b="1" dirty="0" smtClean="0"/>
              <a:t>ovrchu</a:t>
            </a:r>
            <a:r>
              <a:rPr lang="sk-SK" dirty="0" smtClean="0"/>
              <a:t> (hladký, poškriabaný),</a:t>
            </a:r>
          </a:p>
          <a:p>
            <a:r>
              <a:rPr lang="sk-SK" b="1" dirty="0"/>
              <a:t>c</a:t>
            </a:r>
            <a:r>
              <a:rPr lang="sk-SK" b="1" dirty="0" smtClean="0"/>
              <a:t>ena</a:t>
            </a:r>
            <a:r>
              <a:rPr lang="sk-SK" dirty="0" smtClean="0"/>
              <a:t> (drahé, lacné),</a:t>
            </a:r>
          </a:p>
          <a:p>
            <a:r>
              <a:rPr lang="sk-SK" b="1" dirty="0"/>
              <a:t>v</a:t>
            </a:r>
            <a:r>
              <a:rPr lang="sk-SK" b="1" dirty="0" smtClean="0"/>
              <a:t>zhľad</a:t>
            </a:r>
            <a:r>
              <a:rPr lang="sk-SK" dirty="0" smtClean="0"/>
              <a:t> (krásne, škaredé)</a:t>
            </a:r>
          </a:p>
          <a:p>
            <a:r>
              <a:rPr lang="sk-SK" b="1" dirty="0"/>
              <a:t>k</a:t>
            </a:r>
            <a:r>
              <a:rPr lang="sk-SK" b="1" dirty="0" smtClean="0"/>
              <a:t>rajina pôvodu</a:t>
            </a:r>
            <a:r>
              <a:rPr lang="sk-SK" dirty="0" smtClean="0"/>
              <a:t> (nemecké, čínske, mozambické).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4429124" y="5949280"/>
            <a:ext cx="395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Toto už má nejakú logiku aj štruktúru...</a:t>
            </a:r>
          </a:p>
          <a:p>
            <a:r>
              <a:rPr lang="sk-SK" dirty="0" smtClean="0"/>
              <a:t>Čitateľné je to určite.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Solárne kolektory – rozdelenie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sk-SK" b="1" dirty="0"/>
              <a:t>f</a:t>
            </a:r>
            <a:r>
              <a:rPr lang="sk-SK" b="1" dirty="0" smtClean="0"/>
              <a:t>arba</a:t>
            </a:r>
            <a:r>
              <a:rPr lang="sk-SK" dirty="0" smtClean="0"/>
              <a:t> (červené modré zelené), </a:t>
            </a:r>
          </a:p>
          <a:p>
            <a:r>
              <a:rPr lang="sk-SK" b="1" dirty="0"/>
              <a:t>v</a:t>
            </a:r>
            <a:r>
              <a:rPr lang="sk-SK" b="1" dirty="0" smtClean="0"/>
              <a:t>eľkosť</a:t>
            </a:r>
            <a:r>
              <a:rPr lang="sk-SK" dirty="0" smtClean="0"/>
              <a:t> (veľké, stredné, malé),</a:t>
            </a:r>
          </a:p>
          <a:p>
            <a:r>
              <a:rPr lang="sk-SK" b="1" dirty="0"/>
              <a:t>s</a:t>
            </a:r>
            <a:r>
              <a:rPr lang="sk-SK" b="1" dirty="0" smtClean="0"/>
              <a:t>tav </a:t>
            </a:r>
            <a:r>
              <a:rPr lang="sk-SK" b="1" dirty="0"/>
              <a:t>p</a:t>
            </a:r>
            <a:r>
              <a:rPr lang="sk-SK" b="1" dirty="0" smtClean="0"/>
              <a:t>ovrchu</a:t>
            </a:r>
            <a:r>
              <a:rPr lang="sk-SK" dirty="0" smtClean="0"/>
              <a:t> (hladký, poškriabaný),</a:t>
            </a:r>
          </a:p>
          <a:p>
            <a:r>
              <a:rPr lang="sk-SK" b="1" dirty="0"/>
              <a:t>c</a:t>
            </a:r>
            <a:r>
              <a:rPr lang="sk-SK" b="1" dirty="0" smtClean="0"/>
              <a:t>ena</a:t>
            </a:r>
            <a:r>
              <a:rPr lang="sk-SK" dirty="0" smtClean="0"/>
              <a:t> (drahé, lacné),</a:t>
            </a:r>
          </a:p>
          <a:p>
            <a:r>
              <a:rPr lang="sk-SK" b="1" dirty="0"/>
              <a:t>v</a:t>
            </a:r>
            <a:r>
              <a:rPr lang="sk-SK" b="1" dirty="0" smtClean="0"/>
              <a:t>zhľad</a:t>
            </a:r>
            <a:r>
              <a:rPr lang="sk-SK" dirty="0" smtClean="0"/>
              <a:t> (krásne, škaredé)</a:t>
            </a:r>
          </a:p>
          <a:p>
            <a:r>
              <a:rPr lang="sk-SK" b="1" dirty="0"/>
              <a:t>k</a:t>
            </a:r>
            <a:r>
              <a:rPr lang="sk-SK" b="1" dirty="0" smtClean="0"/>
              <a:t>rajina pôvodu</a:t>
            </a:r>
            <a:r>
              <a:rPr lang="sk-SK" dirty="0" smtClean="0"/>
              <a:t> (nemecké, čínske, mozambické).</a:t>
            </a:r>
          </a:p>
          <a:p>
            <a:endParaRPr lang="sk-SK" dirty="0"/>
          </a:p>
        </p:txBody>
      </p:sp>
      <p:sp>
        <p:nvSpPr>
          <p:cNvPr id="5" name="Slnko 4"/>
          <p:cNvSpPr/>
          <p:nvPr/>
        </p:nvSpPr>
        <p:spPr>
          <a:xfrm>
            <a:off x="214282" y="500042"/>
            <a:ext cx="571472" cy="71438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2411760" y="5380672"/>
            <a:ext cx="649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Veľmi nešťastné </a:t>
            </a:r>
            <a:r>
              <a:rPr lang="sk-SK" dirty="0" err="1" smtClean="0"/>
              <a:t>porcovanie</a:t>
            </a:r>
            <a:r>
              <a:rPr lang="sk-SK" dirty="0" smtClean="0"/>
              <a:t> informácií na štátniciach je postupné vynáranie textu. Sami sebe skryjete obsah a potom sa nestíhate diviť, čo sa ešte vynorilo po ďalšom kliknutí. </a:t>
            </a:r>
          </a:p>
          <a:p>
            <a:r>
              <a:rPr lang="sk-SK" dirty="0" smtClean="0"/>
              <a:t>Ten </a:t>
            </a:r>
            <a:r>
              <a:rPr lang="sk-SK" dirty="0" err="1" smtClean="0"/>
              <a:t>priblblý</a:t>
            </a:r>
            <a:r>
              <a:rPr lang="sk-SK" dirty="0" smtClean="0"/>
              <a:t> </a:t>
            </a:r>
            <a:r>
              <a:rPr lang="sk-SK" dirty="0" err="1" smtClean="0"/>
              <a:t>jingle</a:t>
            </a:r>
            <a:r>
              <a:rPr lang="sk-SK" dirty="0" smtClean="0"/>
              <a:t> na začiatku a </a:t>
            </a:r>
            <a:r>
              <a:rPr lang="sk-SK" dirty="0" err="1" smtClean="0"/>
              <a:t>slide</a:t>
            </a:r>
            <a:r>
              <a:rPr lang="sk-SK" dirty="0" smtClean="0"/>
              <a:t> rotujúci okolo stredu galaxie radšej ani nejdem komentovať! (Len pri spustenej prezentácii)</a:t>
            </a:r>
            <a:endParaRPr lang="sk-SK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285720" y="2428868"/>
            <a:ext cx="8229600" cy="1143000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Solárne kolektory – rozdelenie 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643050"/>
            <a:ext cx="8472518" cy="4525963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f</a:t>
            </a:r>
            <a:r>
              <a:rPr lang="sk-SK" b="1" dirty="0" smtClean="0">
                <a:solidFill>
                  <a:srgbClr val="FFFF00"/>
                </a:solidFill>
              </a:rPr>
              <a:t>arba</a:t>
            </a:r>
            <a:r>
              <a:rPr lang="sk-SK" dirty="0" smtClean="0">
                <a:solidFill>
                  <a:srgbClr val="FFFF00"/>
                </a:solidFill>
              </a:rPr>
              <a:t> (červené modré zelené), </a:t>
            </a:r>
          </a:p>
          <a:p>
            <a:r>
              <a:rPr lang="sk-SK" b="1" dirty="0">
                <a:solidFill>
                  <a:srgbClr val="FFFF00"/>
                </a:solidFill>
              </a:rPr>
              <a:t>v</a:t>
            </a:r>
            <a:r>
              <a:rPr lang="sk-SK" b="1" dirty="0" smtClean="0">
                <a:solidFill>
                  <a:srgbClr val="FFFF00"/>
                </a:solidFill>
              </a:rPr>
              <a:t>eľkosť</a:t>
            </a:r>
            <a:r>
              <a:rPr lang="sk-SK" dirty="0" smtClean="0">
                <a:solidFill>
                  <a:srgbClr val="FFFF00"/>
                </a:solidFill>
              </a:rPr>
              <a:t> (veľké, stredné, malé),</a:t>
            </a:r>
          </a:p>
          <a:p>
            <a:r>
              <a:rPr lang="sk-SK" b="1" dirty="0">
                <a:solidFill>
                  <a:srgbClr val="FFFF00"/>
                </a:solidFill>
              </a:rPr>
              <a:t>s</a:t>
            </a:r>
            <a:r>
              <a:rPr lang="sk-SK" b="1" dirty="0" smtClean="0">
                <a:solidFill>
                  <a:srgbClr val="FFFF00"/>
                </a:solidFill>
              </a:rPr>
              <a:t>tav </a:t>
            </a:r>
            <a:r>
              <a:rPr lang="sk-SK" b="1" dirty="0">
                <a:solidFill>
                  <a:srgbClr val="FFFF00"/>
                </a:solidFill>
              </a:rPr>
              <a:t>p</a:t>
            </a:r>
            <a:r>
              <a:rPr lang="sk-SK" b="1" dirty="0" smtClean="0">
                <a:solidFill>
                  <a:srgbClr val="FFFF00"/>
                </a:solidFill>
              </a:rPr>
              <a:t>ovrchu</a:t>
            </a:r>
            <a:r>
              <a:rPr lang="sk-SK" dirty="0" smtClean="0">
                <a:solidFill>
                  <a:srgbClr val="FFFF00"/>
                </a:solidFill>
              </a:rPr>
              <a:t> (hladký, poškriabaný),</a:t>
            </a:r>
          </a:p>
          <a:p>
            <a:r>
              <a:rPr lang="sk-SK" b="1" dirty="0">
                <a:solidFill>
                  <a:srgbClr val="FFFF00"/>
                </a:solidFill>
              </a:rPr>
              <a:t>c</a:t>
            </a:r>
            <a:r>
              <a:rPr lang="sk-SK" b="1" dirty="0" smtClean="0">
                <a:solidFill>
                  <a:srgbClr val="FFFF00"/>
                </a:solidFill>
              </a:rPr>
              <a:t>ena</a:t>
            </a:r>
            <a:r>
              <a:rPr lang="sk-SK" dirty="0" smtClean="0">
                <a:solidFill>
                  <a:srgbClr val="FFFF00"/>
                </a:solidFill>
              </a:rPr>
              <a:t> (drahé, lacné),</a:t>
            </a:r>
          </a:p>
          <a:p>
            <a:r>
              <a:rPr lang="sk-SK" b="1" dirty="0">
                <a:solidFill>
                  <a:srgbClr val="FFFF00"/>
                </a:solidFill>
              </a:rPr>
              <a:t>v</a:t>
            </a:r>
            <a:r>
              <a:rPr lang="sk-SK" b="1" dirty="0" smtClean="0">
                <a:solidFill>
                  <a:srgbClr val="FFFF00"/>
                </a:solidFill>
              </a:rPr>
              <a:t>zhľad</a:t>
            </a:r>
            <a:r>
              <a:rPr lang="sk-SK" dirty="0" smtClean="0">
                <a:solidFill>
                  <a:srgbClr val="FFFF00"/>
                </a:solidFill>
              </a:rPr>
              <a:t> (krásne, škaredé)</a:t>
            </a:r>
          </a:p>
          <a:p>
            <a:r>
              <a:rPr lang="sk-SK" b="1" dirty="0">
                <a:solidFill>
                  <a:srgbClr val="FFFF00"/>
                </a:solidFill>
              </a:rPr>
              <a:t>k</a:t>
            </a:r>
            <a:r>
              <a:rPr lang="sk-SK" b="1" dirty="0" smtClean="0">
                <a:solidFill>
                  <a:srgbClr val="FFFF00"/>
                </a:solidFill>
              </a:rPr>
              <a:t>rajina pôvodu</a:t>
            </a:r>
            <a:r>
              <a:rPr lang="sk-SK" dirty="0" smtClean="0">
                <a:solidFill>
                  <a:srgbClr val="FFFF00"/>
                </a:solidFill>
              </a:rPr>
              <a:t> (nemecké, čínske, mozambické).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95536" y="522920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Výborná ukážka toho, ako sám seba dostať do šlamastiky je dať pozadie s prechodom z tmavej do svetlej. Keď bude text čitateľný v jednej časti, tak v druhej určite nebude. Zvlášť keď bude svietiť slnko, čo sa občas stáva.</a:t>
            </a:r>
          </a:p>
          <a:p>
            <a:r>
              <a:rPr lang="sk-SK" dirty="0" smtClean="0"/>
              <a:t>Hromová rana a </a:t>
            </a:r>
            <a:r>
              <a:rPr lang="sk-SK" dirty="0" err="1" smtClean="0"/>
              <a:t>superprechod</a:t>
            </a:r>
            <a:r>
              <a:rPr lang="sk-SK" dirty="0" smtClean="0"/>
              <a:t> sú možno vhodné pre prezentovanie fotiek z nudnej dovolenky aby spiaci diváci dostali šancu nenápadne prejsť do bdelého stavu.</a:t>
            </a:r>
            <a:endParaRPr lang="sk-SK" dirty="0"/>
          </a:p>
        </p:txBody>
      </p:sp>
    </p:spTree>
  </p:cSld>
  <p:clrMapOvr>
    <a:masterClrMapping/>
  </p:clrMapOvr>
  <p:transition>
    <p:comb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Platí: menej je viac !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643050"/>
            <a:ext cx="8472518" cy="4929222"/>
          </a:xfrm>
        </p:spPr>
        <p:txBody>
          <a:bodyPr>
            <a:noAutofit/>
          </a:bodyPr>
          <a:lstStyle/>
          <a:p>
            <a:pPr algn="just"/>
            <a:r>
              <a:rPr lang="sk-SK" sz="1600" dirty="0"/>
              <a:t>Vývoj palivovej základne sa v princípe uberal od palív tuhých k tekutým (kvapalné, plynné). Priemyselná revolúcia sa opierala o uhlie, monumentálny nástup dopravy v 20. storočí o ropu a v súčasnosti sa čoraz viac do popredia dostávajú plynné palivá aktuálne reprezentované zemným plynom.  Približne 90 %  vo svete vyprodukovanej energie pochádza z uhlia ropy a zemného plynu.</a:t>
            </a:r>
          </a:p>
          <a:p>
            <a:pPr algn="just"/>
            <a:r>
              <a:rPr lang="sk-SK" sz="1600" dirty="0"/>
              <a:t>V poslednej dobe sa stáva čoraz naliehavejšou potreba diverzifikácie energetických zdrojov smerom k zdrojom obnoviteľným. Táto skutočnosť je determinovaná predovšetkým ekologickými, ekonomickými, strategickými a kapacitnými faktormi. Toto platí zvlášť pre krajiny alebo regióny bez dostatočných zásob vlastných primárnych energetických zdrojov, medzi ktoré Slovenská republika zaiste patrí.</a:t>
            </a:r>
          </a:p>
          <a:p>
            <a:pPr algn="just"/>
            <a:r>
              <a:rPr lang="sk-SK" sz="1600" dirty="0" smtClean="0"/>
              <a:t>Z pohľadu možnosti substitúcie existujúcich energetických zdrojov má významné postavenie slnečná energia vo svojej primárnej forme. Napriek tomu, že sa jedná o energiu s nízkym </a:t>
            </a:r>
            <a:r>
              <a:rPr lang="sk-SK" sz="1600" dirty="0" err="1" smtClean="0"/>
              <a:t>stupňouv</a:t>
            </a:r>
            <a:r>
              <a:rPr lang="sk-SK" sz="1600" dirty="0" smtClean="0"/>
              <a:t> hustoty energetického toku a časovo a priestorovo variabilným charakterom, tak predstavuje predovšetkým v oblasti výroby </a:t>
            </a:r>
            <a:r>
              <a:rPr lang="sk-SK" sz="1600" dirty="0" err="1" smtClean="0"/>
              <a:t>nízkopotenciálového</a:t>
            </a:r>
            <a:r>
              <a:rPr lang="sk-SK" sz="1600" dirty="0" smtClean="0"/>
              <a:t> tepla a niektorých špecifických aplikácií, ako je zabezpečovanie výroby a dodávky elektrickej energie pre izolované objekty mimo dosahu verejnej elektrickej siete významnú alternatívu. Zvlášť významné uplatnenie nachádza solárna technika pri príprave teplej vody pre domácnosti, ohreve vody v bazénoch, pasívnom vykurovaní, vetraní a klimatizácii objektov, kde sú charakter slnečnej energie a úroveň a kvalita požadovaného výstupu vhodne zosúladené.</a:t>
            </a:r>
          </a:p>
          <a:p>
            <a:endParaRPr lang="sk-SK" sz="1600" dirty="0"/>
          </a:p>
        </p:txBody>
      </p:sp>
      <p:sp>
        <p:nvSpPr>
          <p:cNvPr id="4" name="Obdĺžnik 3"/>
          <p:cNvSpPr/>
          <p:nvPr/>
        </p:nvSpPr>
        <p:spPr>
          <a:xfrm>
            <a:off x="5857884" y="6357958"/>
            <a:ext cx="300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Komentár na ďalšej strane →  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Platí: menej je viac !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643050"/>
            <a:ext cx="8472518" cy="4929222"/>
          </a:xfrm>
        </p:spPr>
        <p:txBody>
          <a:bodyPr>
            <a:noAutofit/>
          </a:bodyPr>
          <a:lstStyle/>
          <a:p>
            <a:endParaRPr lang="sk-SK" sz="16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824536" cy="331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857356" y="5214950"/>
            <a:ext cx="6961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Takéto kusy občas predvádzajú na prednáškach niektorí učitelia a na konferenciách úradníci z kadejakých bližšie nemenovaných inštitúcií. Asi ani sami neveria tomu, že toto niekto bude čítať, alebo ešte horšia predstava – oni sami ! 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Jastrabí zrak sa vyplatí</a:t>
            </a:r>
            <a:endParaRPr lang="sk-SK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2543180"/>
          </a:xfrm>
        </p:spPr>
        <p:txBody>
          <a:bodyPr/>
          <a:lstStyle/>
          <a:p>
            <a:r>
              <a:rPr lang="sk-SK" sz="800" b="1" dirty="0" smtClean="0"/>
              <a:t>farba</a:t>
            </a:r>
            <a:r>
              <a:rPr lang="sk-SK" sz="800" dirty="0" smtClean="0"/>
              <a:t> (červené modré zelené), </a:t>
            </a:r>
          </a:p>
          <a:p>
            <a:endParaRPr lang="sk-SK" sz="800" dirty="0" smtClean="0"/>
          </a:p>
          <a:p>
            <a:endParaRPr lang="sk-SK" sz="800" dirty="0" smtClean="0"/>
          </a:p>
          <a:p>
            <a:r>
              <a:rPr lang="sk-SK" sz="800" b="1" dirty="0" smtClean="0"/>
              <a:t>veľkosť</a:t>
            </a:r>
            <a:r>
              <a:rPr lang="sk-SK" sz="800" dirty="0" smtClean="0"/>
              <a:t> (veľké, stredné, malé),</a:t>
            </a:r>
          </a:p>
          <a:p>
            <a:endParaRPr lang="sk-SK" sz="800" dirty="0" smtClean="0"/>
          </a:p>
          <a:p>
            <a:endParaRPr lang="sk-SK" sz="800" dirty="0" smtClean="0"/>
          </a:p>
          <a:p>
            <a:r>
              <a:rPr lang="sk-SK" sz="800" b="1" dirty="0" smtClean="0"/>
              <a:t>stav povrchu</a:t>
            </a:r>
            <a:r>
              <a:rPr lang="sk-SK" sz="800" dirty="0" smtClean="0"/>
              <a:t> (hladký, poškriabaný),</a:t>
            </a:r>
          </a:p>
          <a:p>
            <a:endParaRPr lang="sk-SK" sz="800" dirty="0" smtClean="0"/>
          </a:p>
          <a:p>
            <a:endParaRPr lang="sk-SK" sz="800" dirty="0" smtClean="0"/>
          </a:p>
          <a:p>
            <a:r>
              <a:rPr lang="sk-SK" sz="800" b="1" dirty="0" smtClean="0"/>
              <a:t>cena</a:t>
            </a:r>
            <a:r>
              <a:rPr lang="sk-SK" sz="800" dirty="0" smtClean="0"/>
              <a:t> (drahé, lacné),</a:t>
            </a:r>
          </a:p>
          <a:p>
            <a:endParaRPr lang="sk-SK" sz="800" dirty="0" smtClean="0"/>
          </a:p>
          <a:p>
            <a:endParaRPr lang="sk-SK" sz="800" dirty="0" smtClean="0"/>
          </a:p>
          <a:p>
            <a:r>
              <a:rPr lang="sk-SK" sz="800" b="1" dirty="0" smtClean="0"/>
              <a:t>vzhľad</a:t>
            </a:r>
            <a:r>
              <a:rPr lang="sk-SK" sz="800" dirty="0" smtClean="0"/>
              <a:t> (krásne, škaredé)</a:t>
            </a:r>
          </a:p>
          <a:p>
            <a:endParaRPr lang="sk-SK" sz="800" dirty="0" smtClean="0"/>
          </a:p>
          <a:p>
            <a:endParaRPr lang="sk-SK" sz="800" dirty="0" smtClean="0"/>
          </a:p>
          <a:p>
            <a:r>
              <a:rPr lang="sk-SK" sz="800" b="1" dirty="0" smtClean="0"/>
              <a:t>krajina pôvodu</a:t>
            </a:r>
            <a:r>
              <a:rPr lang="sk-SK" sz="800" dirty="0" smtClean="0"/>
              <a:t> (nemecké, čínske, mozambické).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6500826" y="6000768"/>
            <a:ext cx="2175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Bez komentára....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Gramatika – nie </a:t>
            </a:r>
            <a:r>
              <a:rPr lang="sk-SK" sz="3600" b="1" dirty="0" err="1" smtClean="0">
                <a:solidFill>
                  <a:srgbClr val="0070C0"/>
                </a:solidFill>
              </a:rPr>
              <a:t>grama-tyka</a:t>
            </a:r>
            <a:endParaRPr lang="sk-SK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Vážení tribunál, milý </a:t>
            </a:r>
            <a:r>
              <a:rPr lang="sk-SK" dirty="0" err="1" smtClean="0"/>
              <a:t>študenty</a:t>
            </a:r>
            <a:r>
              <a:rPr lang="sk-SK" dirty="0" smtClean="0"/>
              <a:t>, </a:t>
            </a:r>
            <a:r>
              <a:rPr lang="sk-SK" dirty="0" err="1" smtClean="0"/>
              <a:t>dovolte</a:t>
            </a:r>
            <a:r>
              <a:rPr lang="sk-SK" dirty="0" smtClean="0"/>
              <a:t>, </a:t>
            </a:r>
            <a:r>
              <a:rPr lang="sk-SK" dirty="0" err="1" smtClean="0"/>
              <a:t>abi</a:t>
            </a:r>
            <a:r>
              <a:rPr lang="sk-SK" dirty="0" smtClean="0"/>
              <a:t> som </a:t>
            </a:r>
            <a:r>
              <a:rPr lang="sk-SK" dirty="0" err="1" smtClean="0"/>
              <a:t>vas</a:t>
            </a:r>
            <a:r>
              <a:rPr lang="sk-SK" dirty="0" smtClean="0"/>
              <a:t> </a:t>
            </a:r>
            <a:r>
              <a:rPr lang="sk-SK" dirty="0" err="1" smtClean="0"/>
              <a:t>oboznamil</a:t>
            </a:r>
            <a:r>
              <a:rPr lang="sk-SK" dirty="0" smtClean="0"/>
              <a:t> s </a:t>
            </a:r>
            <a:r>
              <a:rPr lang="sk-SK" dirty="0" err="1" smtClean="0"/>
              <a:t>niektorimy</a:t>
            </a:r>
            <a:r>
              <a:rPr lang="sk-SK" dirty="0" smtClean="0"/>
              <a:t> </a:t>
            </a:r>
            <a:r>
              <a:rPr lang="sk-SK" dirty="0" err="1" smtClean="0"/>
              <a:t>nastrahamy</a:t>
            </a:r>
            <a:r>
              <a:rPr lang="sk-SK" dirty="0" smtClean="0"/>
              <a:t> </a:t>
            </a:r>
            <a:r>
              <a:rPr lang="sk-SK" dirty="0" err="1" smtClean="0"/>
              <a:t>grama-tyki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428992" y="5429264"/>
            <a:ext cx="5390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Smutná realita súčasného vysokoškoláka. Chlapci, nájdite si nejakú frajerku (aspoň na potrebný čas), ktorá má trochu tušenia o gramatike. Dievčatá, aj vy si nájdite takú frajerku...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Obrázok má byť</a:t>
            </a:r>
            <a:endParaRPr lang="sk-SK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img.cas.sk/img/11/article/666426_letuska-letu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285860"/>
            <a:ext cx="4500562" cy="2644081"/>
          </a:xfrm>
          <a:prstGeom prst="rect">
            <a:avLst/>
          </a:prstGeom>
          <a:noFill/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285720" y="1142984"/>
            <a:ext cx="4071966" cy="4543444"/>
          </a:xfrm>
        </p:spPr>
        <p:txBody>
          <a:bodyPr/>
          <a:lstStyle/>
          <a:p>
            <a:r>
              <a:rPr lang="sk-SK" sz="2800" dirty="0"/>
              <a:t>d</a:t>
            </a:r>
            <a:r>
              <a:rPr lang="sk-SK" sz="2800" dirty="0" smtClean="0"/>
              <a:t>ôležitý / ilustračný</a:t>
            </a:r>
          </a:p>
          <a:p>
            <a:r>
              <a:rPr lang="sk-SK" sz="2800" dirty="0"/>
              <a:t>o</a:t>
            </a:r>
            <a:r>
              <a:rPr lang="sk-SK" sz="2800" dirty="0" smtClean="0"/>
              <a:t>bsažný,</a:t>
            </a:r>
          </a:p>
          <a:p>
            <a:r>
              <a:rPr lang="sk-SK" sz="2800" dirty="0"/>
              <a:t>k</a:t>
            </a:r>
            <a:r>
              <a:rPr lang="sk-SK" sz="2800" dirty="0" smtClean="0"/>
              <a:t>valitný,</a:t>
            </a:r>
          </a:p>
          <a:p>
            <a:r>
              <a:rPr lang="sk-SK" sz="2800" dirty="0"/>
              <a:t>e</a:t>
            </a:r>
            <a:r>
              <a:rPr lang="sk-SK" sz="2800" dirty="0" smtClean="0"/>
              <a:t>stetický,</a:t>
            </a:r>
          </a:p>
          <a:p>
            <a:r>
              <a:rPr lang="sk-SK" sz="2800" dirty="0"/>
              <a:t>č</a:t>
            </a:r>
            <a:r>
              <a:rPr lang="sk-SK" sz="2800" dirty="0" smtClean="0"/>
              <a:t>itateľný.</a:t>
            </a:r>
          </a:p>
          <a:p>
            <a:endParaRPr lang="sk-SK" dirty="0" smtClean="0"/>
          </a:p>
        </p:txBody>
      </p:sp>
      <p:pic>
        <p:nvPicPr>
          <p:cNvPr id="2052" name="Picture 4" descr="http://www.myhero.com/images/guest/g10484/hero24387/g10484_u23740_Solar_Install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000504"/>
            <a:ext cx="3048000" cy="2286001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7215174" y="3929066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/>
              <a:t>Zdroj: </a:t>
            </a:r>
            <a:r>
              <a:rPr lang="sk-SK" sz="1400" dirty="0" err="1" smtClean="0"/>
              <a:t>PlayaBoy</a:t>
            </a:r>
            <a:r>
              <a:rPr lang="sk-SK" sz="1400" dirty="0" smtClean="0"/>
              <a:t> 2010</a:t>
            </a:r>
            <a:r>
              <a:rPr lang="sk-SK" sz="1400" dirty="0" smtClean="0">
                <a:sym typeface="Wingdings" pitchFamily="2" charset="2"/>
              </a:rPr>
              <a:t></a:t>
            </a:r>
          </a:p>
          <a:p>
            <a:endParaRPr lang="sk-SK" sz="1400" dirty="0" smtClean="0"/>
          </a:p>
        </p:txBody>
      </p:sp>
      <p:sp>
        <p:nvSpPr>
          <p:cNvPr id="8" name="Obdĺžnik 7"/>
          <p:cNvSpPr/>
          <p:nvPr/>
        </p:nvSpPr>
        <p:spPr>
          <a:xfrm>
            <a:off x="357158" y="6286520"/>
            <a:ext cx="3643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/>
              <a:t>Inštalácia FV panelu</a:t>
            </a:r>
            <a:r>
              <a:rPr lang="sk-SK" sz="1600" dirty="0" smtClean="0"/>
              <a:t>   </a:t>
            </a:r>
            <a:r>
              <a:rPr lang="sk-SK" sz="1400" dirty="0" smtClean="0"/>
              <a:t>Zdroj: autor, 2012</a:t>
            </a:r>
          </a:p>
        </p:txBody>
      </p:sp>
      <p:pic>
        <p:nvPicPr>
          <p:cNvPr id="2054" name="Picture 6" descr="http://solargis.info/doc/_pics/postermaps/thumbs/SolarGIS-solar-map-SK-g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286256"/>
            <a:ext cx="3214710" cy="2277087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8015959" y="5929330"/>
            <a:ext cx="1128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 smtClean="0"/>
          </a:p>
          <a:p>
            <a:r>
              <a:rPr lang="sk-SK" dirty="0" smtClean="0"/>
              <a:t>Takto nie!</a:t>
            </a:r>
            <a:endParaRPr lang="sk-SK" dirty="0"/>
          </a:p>
        </p:txBody>
      </p:sp>
      <p:cxnSp>
        <p:nvCxnSpPr>
          <p:cNvPr id="10" name="Rovná spojovacia šípka 9"/>
          <p:cNvCxnSpPr/>
          <p:nvPr/>
        </p:nvCxnSpPr>
        <p:spPr bwMode="auto">
          <a:xfrm rot="10800000">
            <a:off x="7358083" y="6072206"/>
            <a:ext cx="657877" cy="217166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 bwMode="auto">
          <a:xfrm rot="10800000">
            <a:off x="6929454" y="3929066"/>
            <a:ext cx="714380" cy="500066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ĺžnik 13"/>
          <p:cNvSpPr/>
          <p:nvPr/>
        </p:nvSpPr>
        <p:spPr>
          <a:xfrm>
            <a:off x="7429520" y="4143380"/>
            <a:ext cx="17144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 smtClean="0"/>
          </a:p>
          <a:p>
            <a:r>
              <a:rPr lang="sk-SK" dirty="0" smtClean="0"/>
              <a:t>Toto je síce </a:t>
            </a:r>
            <a:r>
              <a:rPr lang="sk-SK" dirty="0" err="1" smtClean="0"/>
              <a:t>superestetický</a:t>
            </a:r>
            <a:r>
              <a:rPr lang="sk-SK" dirty="0" smtClean="0"/>
              <a:t> obrázok, ale asi nie je vhodný. 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Schémy, diagramy</a:t>
            </a:r>
            <a:endParaRPr lang="sk-SK" sz="3600" b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http://www.sankey-diagrams.com/wp-content/gallery/e_gallery_202/netl_eric_shuster_sankey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9" y="1142984"/>
            <a:ext cx="8059025" cy="5572164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6719815" y="5517232"/>
            <a:ext cx="242418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k-SK" dirty="0" smtClean="0"/>
              <a:t>!!!</a:t>
            </a:r>
          </a:p>
          <a:p>
            <a:r>
              <a:rPr lang="sk-SK" dirty="0" smtClean="0"/>
              <a:t>Super diagram, ale úplne neprehľadný  </a:t>
            </a:r>
          </a:p>
          <a:p>
            <a:r>
              <a:rPr lang="sk-SK" dirty="0" smtClean="0"/>
              <a:t>a teda nepoužiteľný.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Graf nie je (len) obrázok</a:t>
            </a:r>
          </a:p>
        </p:txBody>
      </p:sp>
      <p:pic>
        <p:nvPicPr>
          <p:cNvPr id="1228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14422"/>
            <a:ext cx="5443138" cy="234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BlokTextu 5"/>
          <p:cNvSpPr txBox="1">
            <a:spLocks noChangeArrowheads="1"/>
          </p:cNvSpPr>
          <p:nvPr/>
        </p:nvSpPr>
        <p:spPr bwMode="auto">
          <a:xfrm>
            <a:off x="0" y="3571876"/>
            <a:ext cx="55721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sk-SK" sz="1400" b="1" dirty="0"/>
              <a:t>Podiel rôznych zdrojov na výrobe elektriny v Španielsku. </a:t>
            </a:r>
            <a:r>
              <a:rPr lang="sk-SK" sz="1400" b="1" dirty="0" smtClean="0"/>
              <a:t>	</a:t>
            </a:r>
            <a:r>
              <a:rPr lang="sk-SK" sz="1400" dirty="0" smtClean="0"/>
              <a:t>Zdroj</a:t>
            </a:r>
            <a:r>
              <a:rPr lang="sk-SK" sz="1400" dirty="0"/>
              <a:t>: IDAE </a:t>
            </a:r>
          </a:p>
        </p:txBody>
      </p:sp>
      <p:pic>
        <p:nvPicPr>
          <p:cNvPr id="20482" name="Picture 2" descr="http://cwx.prenhall.com/bookbind/pubbooks/hillchem3/medialib/media_portfolio/text_images/CH13/FG13_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168352" cy="2779257"/>
          </a:xfrm>
          <a:prstGeom prst="rect">
            <a:avLst/>
          </a:prstGeom>
          <a:noFill/>
        </p:spPr>
      </p:pic>
      <p:sp>
        <p:nvSpPr>
          <p:cNvPr id="6" name="Šípka doprava 5"/>
          <p:cNvSpPr/>
          <p:nvPr/>
        </p:nvSpPr>
        <p:spPr>
          <a:xfrm>
            <a:off x="4071934" y="1428736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ľava 7"/>
          <p:cNvSpPr/>
          <p:nvPr/>
        </p:nvSpPr>
        <p:spPr>
          <a:xfrm>
            <a:off x="5143504" y="2071678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4786314" y="1214422"/>
            <a:ext cx="500066" cy="50006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5940152" y="3284984"/>
            <a:ext cx="3072257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k-SK" dirty="0" smtClean="0"/>
              <a:t>!!!</a:t>
            </a:r>
          </a:p>
          <a:p>
            <a:r>
              <a:rPr lang="sk-SK" dirty="0" smtClean="0"/>
              <a:t>Graf je vhodné si </a:t>
            </a:r>
            <a:r>
              <a:rPr lang="sk-SK" dirty="0" err="1" smtClean="0"/>
              <a:t>predpripraviť</a:t>
            </a:r>
            <a:r>
              <a:rPr lang="sk-SK" dirty="0" smtClean="0"/>
              <a:t> na komentár vypichnutím podstatných údajov, extrémov, charakteru priebehu a pod.</a:t>
            </a:r>
          </a:p>
          <a:p>
            <a:r>
              <a:rPr lang="sk-SK" dirty="0" smtClean="0"/>
              <a:t>Má byť čitateľný, obsažný a jasný!</a:t>
            </a:r>
          </a:p>
          <a:p>
            <a:r>
              <a:rPr lang="sk-SK" dirty="0" smtClean="0"/>
              <a:t>Nehovoriť, že niečo vidíme, ale vysvetliť, čo to čo vidíme znamená, prečo atď.* </a:t>
            </a:r>
          </a:p>
          <a:p>
            <a:r>
              <a:rPr lang="sk-SK" dirty="0" smtClean="0"/>
              <a:t>*Vyhýbať sa takýmto hrôzostrašným formuláciám !</a:t>
            </a:r>
            <a:endParaRPr lang="sk-SK" dirty="0"/>
          </a:p>
        </p:txBody>
      </p:sp>
      <p:cxnSp>
        <p:nvCxnSpPr>
          <p:cNvPr id="11" name="Rovná spojovacia šípka 10"/>
          <p:cNvCxnSpPr/>
          <p:nvPr/>
        </p:nvCxnSpPr>
        <p:spPr bwMode="auto">
          <a:xfrm flipH="1" flipV="1">
            <a:off x="5436096" y="1484785"/>
            <a:ext cx="2808312" cy="2016223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 bwMode="auto">
          <a:xfrm flipH="1" flipV="1">
            <a:off x="5868144" y="2348880"/>
            <a:ext cx="2088232" cy="1152130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 bwMode="auto">
          <a:xfrm flipH="1" flipV="1">
            <a:off x="2555776" y="4509120"/>
            <a:ext cx="1224136" cy="144017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 bwMode="auto">
          <a:xfrm flipV="1">
            <a:off x="971600" y="5373216"/>
            <a:ext cx="216024" cy="576063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Tabuľka nie je obrázok</a:t>
            </a:r>
            <a:endParaRPr lang="sk-SK" sz="3600" b="1" dirty="0">
              <a:solidFill>
                <a:srgbClr val="0070C0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8671368" cy="412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 4"/>
          <p:cNvSpPr/>
          <p:nvPr/>
        </p:nvSpPr>
        <p:spPr>
          <a:xfrm>
            <a:off x="5643570" y="4500570"/>
            <a:ext cx="500066" cy="2857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285720" y="2500306"/>
            <a:ext cx="571504" cy="15001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5500694" y="1714488"/>
            <a:ext cx="64294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2843808" y="5517232"/>
            <a:ext cx="609659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k-SK" dirty="0" smtClean="0"/>
              <a:t>!!!</a:t>
            </a:r>
          </a:p>
          <a:p>
            <a:r>
              <a:rPr lang="sk-SK" dirty="0" smtClean="0"/>
              <a:t>Lepší graf ako tabuľka, ale niekedy je vhodné prezentovať aj tabuľku. Netreba zabudnúť na adekvátny komentár a vypichnúť podstatné údaje!</a:t>
            </a:r>
            <a:endParaRPr lang="sk-SK" dirty="0"/>
          </a:p>
        </p:txBody>
      </p:sp>
      <p:cxnSp>
        <p:nvCxnSpPr>
          <p:cNvPr id="9" name="Rovná spojovacia šípka 8"/>
          <p:cNvCxnSpPr/>
          <p:nvPr/>
        </p:nvCxnSpPr>
        <p:spPr bwMode="auto">
          <a:xfrm flipH="1">
            <a:off x="5940152" y="1412776"/>
            <a:ext cx="1224136" cy="216025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 bwMode="auto">
          <a:xfrm flipH="1" flipV="1">
            <a:off x="6084168" y="4869160"/>
            <a:ext cx="720080" cy="288032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 bwMode="auto">
          <a:xfrm flipV="1">
            <a:off x="179512" y="3645024"/>
            <a:ext cx="179512" cy="792086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Odkazy na zdroje údajov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k-SK" sz="2800" dirty="0" smtClean="0"/>
              <a:t>	Solárne kolektory sú dobré a zdravé. Aj ovocie a zelenina je dobrá a zdravá, ale môže byť aj čerstvá a listová. Listového ovocia je veľmi málo. Zatiaľ ešte nebolo celkom objavené </a:t>
            </a:r>
            <a:r>
              <a:rPr lang="sk-SK" sz="2800" dirty="0" smtClean="0">
                <a:solidFill>
                  <a:srgbClr val="FF0000"/>
                </a:solidFill>
              </a:rPr>
              <a:t>(</a:t>
            </a:r>
            <a:r>
              <a:rPr lang="sk-SK" sz="2800" dirty="0" err="1" smtClean="0">
                <a:solidFill>
                  <a:srgbClr val="FF0000"/>
                </a:solidFill>
              </a:rPr>
              <a:t>www.google.com</a:t>
            </a:r>
            <a:r>
              <a:rPr lang="sk-SK" sz="2800" dirty="0" smtClean="0"/>
              <a:t>).  </a:t>
            </a:r>
          </a:p>
          <a:p>
            <a:pPr>
              <a:buNone/>
            </a:pPr>
            <a:endParaRPr lang="sk-SK" sz="2800" dirty="0"/>
          </a:p>
        </p:txBody>
      </p:sp>
      <p:pic>
        <p:nvPicPr>
          <p:cNvPr id="1026" name="Picture 2" descr="http://www.bradu.sk/domain/bradu/files/pes/pronature/Holistic/Pronature_Holistic_dospele_psy_light_oceanska_biela_ryba_divoka_ryza/Pronature_Holistic_dospele_psy_light_oceanska_biela_ryba_divoka_ryza_gr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500438"/>
            <a:ext cx="4481472" cy="2544213"/>
          </a:xfrm>
          <a:prstGeom prst="rect">
            <a:avLst/>
          </a:prstGeom>
          <a:noFill/>
        </p:spPr>
      </p:pic>
      <p:sp>
        <p:nvSpPr>
          <p:cNvPr id="5" name="BlokTextu 5"/>
          <p:cNvSpPr txBox="1">
            <a:spLocks noChangeArrowheads="1"/>
          </p:cNvSpPr>
          <p:nvPr/>
        </p:nvSpPr>
        <p:spPr bwMode="auto">
          <a:xfrm>
            <a:off x="714348" y="6072206"/>
            <a:ext cx="485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sk-SK" sz="1400" b="1" dirty="0" smtClean="0"/>
              <a:t>	Vplyv konzumácie ovocia na výrobu kolektorov </a:t>
            </a:r>
            <a:br>
              <a:rPr lang="sk-SK" sz="1400" b="1" dirty="0" smtClean="0"/>
            </a:br>
            <a:r>
              <a:rPr lang="sk-SK" sz="1400" b="1" dirty="0" smtClean="0"/>
              <a:t>v </a:t>
            </a:r>
            <a:r>
              <a:rPr lang="sk-SK" sz="1400" b="1" dirty="0" err="1" smtClean="0"/>
              <a:t>Mjarmansku</a:t>
            </a:r>
            <a:r>
              <a:rPr lang="sk-SK" sz="1400" b="1" dirty="0" smtClean="0"/>
              <a:t>. </a:t>
            </a:r>
            <a:r>
              <a:rPr lang="sk-SK" sz="1400" dirty="0" smtClean="0"/>
              <a:t>Prameň: </a:t>
            </a:r>
            <a:r>
              <a:rPr lang="sk-SK" sz="1400" dirty="0" err="1" smtClean="0">
                <a:solidFill>
                  <a:srgbClr val="FF0000"/>
                </a:solidFill>
              </a:rPr>
              <a:t>referáty.sk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868144" y="5157192"/>
            <a:ext cx="3072257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k-SK" dirty="0" smtClean="0"/>
              <a:t>!!!</a:t>
            </a:r>
          </a:p>
          <a:p>
            <a:r>
              <a:rPr lang="sk-SK" dirty="0" smtClean="0"/>
              <a:t>Pozor na zdroje údajov, hlavne ich dôsledné a adresné  uvádzanie ako aj serióznosť zdroja!  Takto určite nie!</a:t>
            </a:r>
            <a:endParaRPr lang="sk-SK" dirty="0"/>
          </a:p>
        </p:txBody>
      </p:sp>
      <p:cxnSp>
        <p:nvCxnSpPr>
          <p:cNvPr id="7" name="Rovná spojovacia šípka 6"/>
          <p:cNvCxnSpPr/>
          <p:nvPr/>
        </p:nvCxnSpPr>
        <p:spPr bwMode="auto">
          <a:xfrm flipH="1" flipV="1">
            <a:off x="6372200" y="3501008"/>
            <a:ext cx="1224137" cy="1800200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 bwMode="auto">
          <a:xfrm flipH="1">
            <a:off x="3779912" y="6453336"/>
            <a:ext cx="2088232" cy="0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8115300" cy="3983047"/>
          </a:xfrm>
        </p:spPr>
        <p:txBody>
          <a:bodyPr/>
          <a:lstStyle/>
          <a:p>
            <a:pPr>
              <a:buNone/>
            </a:pPr>
            <a:r>
              <a:rPr lang="sk-SK" sz="2000" dirty="0" smtClean="0"/>
              <a:t>	Keďže sa prezentácia záverečnej práce týka práve toho, tak si k záverečnej práci musíme povedať pár slov...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  <p:pic>
        <p:nvPicPr>
          <p:cNvPr id="4" name="Picture 2" descr="https://scontent-fra3-1.xx.fbcdn.net/hphotos-xat1/v/t1.0-9/11295887_825193714202502_8771091061882783428_n.png?oh=a60f46145f70ae3270edc260b5cd99c9&amp;oe=56690D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638"/>
            <a:ext cx="2160588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otka pou&amp;zcaron;ívate&amp;lcaron;a Laboratórium získavania zemských zdrojov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3848" y="3068638"/>
            <a:ext cx="5215757" cy="33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Odkazy na zdroje údajov</a:t>
            </a:r>
            <a:endParaRPr lang="sk-SK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8"/>
          </a:xfrm>
        </p:spPr>
        <p:txBody>
          <a:bodyPr>
            <a:normAutofit fontScale="92500"/>
          </a:bodyPr>
          <a:lstStyle/>
          <a:p>
            <a:r>
              <a:rPr lang="sk-SK" sz="2800" dirty="0" smtClean="0">
                <a:solidFill>
                  <a:schemeClr val="accent3">
                    <a:lumMod val="50000"/>
                  </a:schemeClr>
                </a:solidFill>
              </a:rPr>
              <a:t>V Číne sa v roku 1975 vyrobilo 10 solárnych kolektorov, čo bolo 52% svetovej produkcie.</a:t>
            </a:r>
            <a:r>
              <a:rPr lang="sk-SK" sz="2800" baseline="30000" dirty="0" smtClean="0">
                <a:solidFill>
                  <a:schemeClr val="accent3">
                    <a:lumMod val="50000"/>
                  </a:schemeClr>
                </a:solidFill>
              </a:rPr>
              <a:t>1)</a:t>
            </a:r>
          </a:p>
          <a:p>
            <a:r>
              <a:rPr lang="sk-SK" sz="2800" dirty="0" smtClean="0"/>
              <a:t>V Číne sa v roku 1975 vyrobilo 10 solárnych kolektorov, čo bolo 52% svetovej produkcie (</a:t>
            </a:r>
            <a:r>
              <a:rPr lang="sk-SK" sz="2800" dirty="0" err="1" smtClean="0"/>
              <a:t>Xiang</a:t>
            </a:r>
            <a:r>
              <a:rPr lang="sk-SK" sz="2800" dirty="0" smtClean="0"/>
              <a:t> </a:t>
            </a:r>
            <a:r>
              <a:rPr lang="sk-SK" sz="2800" dirty="0" err="1" smtClean="0"/>
              <a:t>et</a:t>
            </a:r>
            <a:r>
              <a:rPr lang="sk-SK" sz="2800" dirty="0" smtClean="0"/>
              <a:t> </a:t>
            </a:r>
            <a:r>
              <a:rPr lang="sk-SK" sz="2800" dirty="0" err="1" smtClean="0"/>
              <a:t>al</a:t>
            </a:r>
            <a:r>
              <a:rPr lang="sk-SK" sz="2800" dirty="0" smtClean="0"/>
              <a:t>, 2011).</a:t>
            </a:r>
          </a:p>
          <a:p>
            <a:r>
              <a:rPr lang="sk-SK" sz="2800" dirty="0" smtClean="0">
                <a:solidFill>
                  <a:srgbClr val="002060"/>
                </a:solidFill>
              </a:rPr>
              <a:t>Podľa údajov zverejnených v </a:t>
            </a:r>
            <a:r>
              <a:rPr lang="en-US" sz="2800" dirty="0" smtClean="0">
                <a:solidFill>
                  <a:srgbClr val="002060"/>
                </a:solidFill>
              </a:rPr>
              <a:t>[</a:t>
            </a:r>
            <a:r>
              <a:rPr lang="sk-SK" sz="2800" dirty="0" smtClean="0">
                <a:solidFill>
                  <a:srgbClr val="002060"/>
                </a:solidFill>
              </a:rPr>
              <a:t>5</a:t>
            </a:r>
            <a:r>
              <a:rPr lang="en-US" sz="2800" dirty="0" smtClean="0">
                <a:solidFill>
                  <a:srgbClr val="002060"/>
                </a:solidFill>
              </a:rPr>
              <a:t>]</a:t>
            </a:r>
            <a:r>
              <a:rPr lang="sk-SK" sz="2800" dirty="0" smtClean="0">
                <a:solidFill>
                  <a:srgbClr val="002060"/>
                </a:solidFill>
              </a:rPr>
              <a:t> sa v roku 1975 vyrobilo 10 solárnych kolektorov, čo bolo 52% svetovej produkcie.</a:t>
            </a:r>
            <a:endParaRPr lang="sk-SK" sz="2800" dirty="0">
              <a:solidFill>
                <a:srgbClr val="002060"/>
              </a:solidFill>
            </a:endParaRPr>
          </a:p>
        </p:txBody>
      </p:sp>
      <p:sp>
        <p:nvSpPr>
          <p:cNvPr id="4" name="BlokTextu 5"/>
          <p:cNvSpPr txBox="1">
            <a:spLocks noChangeArrowheads="1"/>
          </p:cNvSpPr>
          <p:nvPr/>
        </p:nvSpPr>
        <p:spPr bwMode="auto">
          <a:xfrm>
            <a:off x="642910" y="5429264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sk-SK" sz="1400" dirty="0" smtClean="0">
                <a:solidFill>
                  <a:schemeClr val="accent3">
                    <a:lumMod val="50000"/>
                  </a:schemeClr>
                </a:solidFill>
              </a:rPr>
              <a:t>1) </a:t>
            </a:r>
            <a:r>
              <a:rPr lang="sk-SK" sz="1400" dirty="0" err="1" smtClean="0">
                <a:solidFill>
                  <a:schemeClr val="accent3">
                    <a:lumMod val="50000"/>
                  </a:schemeClr>
                </a:solidFill>
              </a:rPr>
              <a:t>Xiang</a:t>
            </a:r>
            <a:r>
              <a:rPr lang="sk-SK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sk-SK" sz="1400" dirty="0" err="1" smtClean="0">
                <a:solidFill>
                  <a:schemeClr val="accent3">
                    <a:lumMod val="50000"/>
                  </a:schemeClr>
                </a:solidFill>
              </a:rPr>
              <a:t>Chu</a:t>
            </a:r>
            <a:r>
              <a:rPr lang="sk-SK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k-SK" sz="1400" dirty="0" err="1" smtClean="0">
                <a:solidFill>
                  <a:schemeClr val="accent3">
                    <a:lumMod val="50000"/>
                  </a:schemeClr>
                </a:solidFill>
              </a:rPr>
              <a:t>et</a:t>
            </a:r>
            <a:r>
              <a:rPr lang="sk-SK" sz="1400" dirty="0" smtClean="0">
                <a:solidFill>
                  <a:schemeClr val="accent3">
                    <a:lumMod val="50000"/>
                  </a:schemeClr>
                </a:solidFill>
              </a:rPr>
              <a:t> al.: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Journal of </a:t>
            </a:r>
            <a:r>
              <a:rPr lang="sk-SK" sz="1400" dirty="0" err="1" smtClean="0">
                <a:solidFill>
                  <a:schemeClr val="accent3">
                    <a:lumMod val="50000"/>
                  </a:schemeClr>
                </a:solidFill>
              </a:rPr>
              <a:t>hallucination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and science</a:t>
            </a:r>
            <a:r>
              <a:rPr lang="sk-SK" sz="1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sk-SK" sz="1400" dirty="0" err="1" smtClean="0">
                <a:solidFill>
                  <a:schemeClr val="accent3">
                    <a:lumMod val="50000"/>
                  </a:schemeClr>
                </a:solidFill>
              </a:rPr>
              <a:t>Volume</a:t>
            </a:r>
            <a:r>
              <a:rPr lang="sk-SK" sz="1400" dirty="0" smtClean="0">
                <a:solidFill>
                  <a:schemeClr val="accent3">
                    <a:lumMod val="50000"/>
                  </a:schemeClr>
                </a:solidFill>
              </a:rPr>
              <a:t> 8, </a:t>
            </a:r>
            <a:r>
              <a:rPr lang="sk-SK" sz="1400" dirty="0" err="1" smtClean="0">
                <a:solidFill>
                  <a:schemeClr val="accent3">
                    <a:lumMod val="50000"/>
                  </a:schemeClr>
                </a:solidFill>
              </a:rPr>
              <a:t>Issue</a:t>
            </a:r>
            <a:r>
              <a:rPr lang="sk-SK" sz="1400" dirty="0" smtClean="0">
                <a:solidFill>
                  <a:schemeClr val="accent3">
                    <a:lumMod val="50000"/>
                  </a:schemeClr>
                </a:solidFill>
              </a:rPr>
              <a:t> 3, </a:t>
            </a:r>
            <a:r>
              <a:rPr lang="sk-SK" sz="1400" dirty="0" err="1" smtClean="0">
                <a:solidFill>
                  <a:schemeClr val="accent3">
                    <a:lumMod val="50000"/>
                  </a:schemeClr>
                </a:solidFill>
              </a:rPr>
              <a:t>October</a:t>
            </a:r>
            <a:r>
              <a:rPr lang="sk-SK" sz="1400" dirty="0" smtClean="0">
                <a:solidFill>
                  <a:schemeClr val="accent3">
                    <a:lumMod val="50000"/>
                  </a:schemeClr>
                </a:solidFill>
              </a:rPr>
              <a:t> 2011, </a:t>
            </a:r>
            <a:r>
              <a:rPr lang="sk-SK" sz="1400" dirty="0" err="1" smtClean="0">
                <a:solidFill>
                  <a:schemeClr val="accent3">
                    <a:lumMod val="50000"/>
                  </a:schemeClr>
                </a:solidFill>
              </a:rPr>
              <a:t>Pages</a:t>
            </a:r>
            <a:r>
              <a:rPr lang="sk-SK" sz="1400" dirty="0" smtClean="0">
                <a:solidFill>
                  <a:schemeClr val="accent3">
                    <a:lumMod val="50000"/>
                  </a:schemeClr>
                </a:solidFill>
              </a:rPr>
              <a:t> 209–240.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BlokTextu 5"/>
          <p:cNvSpPr txBox="1">
            <a:spLocks noChangeArrowheads="1"/>
          </p:cNvSpPr>
          <p:nvPr/>
        </p:nvSpPr>
        <p:spPr bwMode="auto">
          <a:xfrm>
            <a:off x="642910" y="5929330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400" dirty="0" smtClean="0">
                <a:solidFill>
                  <a:srgbClr val="002060"/>
                </a:solidFill>
              </a:rPr>
              <a:t>[</a:t>
            </a:r>
            <a:r>
              <a:rPr lang="sk-SK" sz="1400" dirty="0" smtClean="0">
                <a:solidFill>
                  <a:srgbClr val="002060"/>
                </a:solidFill>
              </a:rPr>
              <a:t>5</a:t>
            </a:r>
            <a:r>
              <a:rPr lang="en-US" sz="1400" dirty="0" smtClean="0">
                <a:solidFill>
                  <a:srgbClr val="002060"/>
                </a:solidFill>
              </a:rPr>
              <a:t>]</a:t>
            </a:r>
            <a:r>
              <a:rPr lang="sk-SK" sz="1400" dirty="0" smtClean="0">
                <a:solidFill>
                  <a:srgbClr val="002060"/>
                </a:solidFill>
              </a:rPr>
              <a:t> 	</a:t>
            </a:r>
            <a:r>
              <a:rPr lang="sk-SK" sz="1400" dirty="0" err="1" smtClean="0">
                <a:solidFill>
                  <a:srgbClr val="002060"/>
                </a:solidFill>
              </a:rPr>
              <a:t>Xiang</a:t>
            </a:r>
            <a:r>
              <a:rPr lang="sk-SK" sz="1400" dirty="0" smtClean="0">
                <a:solidFill>
                  <a:srgbClr val="002060"/>
                </a:solidFill>
              </a:rPr>
              <a:t>, </a:t>
            </a:r>
            <a:r>
              <a:rPr lang="sk-SK" sz="1400" dirty="0" err="1" smtClean="0">
                <a:solidFill>
                  <a:srgbClr val="002060"/>
                </a:solidFill>
              </a:rPr>
              <a:t>Chu</a:t>
            </a:r>
            <a:r>
              <a:rPr lang="sk-SK" sz="1400" dirty="0" smtClean="0">
                <a:solidFill>
                  <a:srgbClr val="002060"/>
                </a:solidFill>
              </a:rPr>
              <a:t> </a:t>
            </a:r>
            <a:r>
              <a:rPr lang="sk-SK" sz="1400" dirty="0" err="1" smtClean="0">
                <a:solidFill>
                  <a:srgbClr val="002060"/>
                </a:solidFill>
              </a:rPr>
              <a:t>et</a:t>
            </a:r>
            <a:r>
              <a:rPr lang="sk-SK" sz="1400" dirty="0" smtClean="0">
                <a:solidFill>
                  <a:srgbClr val="002060"/>
                </a:solidFill>
              </a:rPr>
              <a:t> al.: </a:t>
            </a:r>
            <a:r>
              <a:rPr lang="en-US" sz="1400" dirty="0" smtClean="0">
                <a:solidFill>
                  <a:srgbClr val="002060"/>
                </a:solidFill>
              </a:rPr>
              <a:t>Journal of </a:t>
            </a:r>
            <a:r>
              <a:rPr lang="sk-SK" sz="1400" dirty="0" err="1" smtClean="0">
                <a:solidFill>
                  <a:srgbClr val="002060"/>
                </a:solidFill>
              </a:rPr>
              <a:t>hallucination</a:t>
            </a:r>
            <a:r>
              <a:rPr lang="en-US" sz="1400" dirty="0" smtClean="0">
                <a:solidFill>
                  <a:srgbClr val="002060"/>
                </a:solidFill>
              </a:rPr>
              <a:t> and science</a:t>
            </a:r>
            <a:r>
              <a:rPr lang="sk-SK" sz="1400" dirty="0" smtClean="0">
                <a:solidFill>
                  <a:srgbClr val="002060"/>
                </a:solidFill>
              </a:rPr>
              <a:t>. </a:t>
            </a:r>
            <a:r>
              <a:rPr lang="sk-SK" sz="1400" dirty="0" err="1" smtClean="0">
                <a:solidFill>
                  <a:srgbClr val="002060"/>
                </a:solidFill>
              </a:rPr>
              <a:t>Volume</a:t>
            </a:r>
            <a:r>
              <a:rPr lang="sk-SK" sz="1400" dirty="0" smtClean="0">
                <a:solidFill>
                  <a:srgbClr val="002060"/>
                </a:solidFill>
              </a:rPr>
              <a:t> 8, </a:t>
            </a:r>
            <a:r>
              <a:rPr lang="sk-SK" sz="1400" dirty="0" err="1" smtClean="0">
                <a:solidFill>
                  <a:srgbClr val="002060"/>
                </a:solidFill>
              </a:rPr>
              <a:t>Issue</a:t>
            </a:r>
            <a:r>
              <a:rPr lang="sk-SK" sz="1400" dirty="0" smtClean="0">
                <a:solidFill>
                  <a:srgbClr val="002060"/>
                </a:solidFill>
              </a:rPr>
              <a:t> 3, </a:t>
            </a:r>
            <a:r>
              <a:rPr lang="sk-SK" sz="1400" dirty="0" err="1" smtClean="0">
                <a:solidFill>
                  <a:srgbClr val="002060"/>
                </a:solidFill>
              </a:rPr>
              <a:t>October</a:t>
            </a:r>
            <a:r>
              <a:rPr lang="sk-SK" sz="1400" dirty="0" smtClean="0">
                <a:solidFill>
                  <a:srgbClr val="002060"/>
                </a:solidFill>
              </a:rPr>
              <a:t> 2011, </a:t>
            </a:r>
            <a:r>
              <a:rPr lang="sk-SK" sz="1400" dirty="0" err="1" smtClean="0">
                <a:solidFill>
                  <a:srgbClr val="002060"/>
                </a:solidFill>
              </a:rPr>
              <a:t>Pages</a:t>
            </a:r>
            <a:r>
              <a:rPr lang="sk-SK" sz="1400" dirty="0" smtClean="0">
                <a:solidFill>
                  <a:srgbClr val="002060"/>
                </a:solidFill>
              </a:rPr>
              <a:t> 209–240. ISSN 123-45-X3</a:t>
            </a:r>
            <a:endParaRPr lang="en-US" sz="1400" dirty="0">
              <a:solidFill>
                <a:srgbClr val="002060"/>
              </a:solidFill>
            </a:endParaRPr>
          </a:p>
        </p:txBody>
      </p:sp>
      <p:cxnSp>
        <p:nvCxnSpPr>
          <p:cNvPr id="6" name="Rovná spojovacia šípka 5"/>
          <p:cNvCxnSpPr/>
          <p:nvPr/>
        </p:nvCxnSpPr>
        <p:spPr bwMode="auto">
          <a:xfrm flipH="1" flipV="1">
            <a:off x="5364088" y="2204864"/>
            <a:ext cx="1224136" cy="144017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 bwMode="auto">
          <a:xfrm flipH="1" flipV="1">
            <a:off x="7596336" y="3068960"/>
            <a:ext cx="1296144" cy="144016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 bwMode="auto">
          <a:xfrm flipH="1" flipV="1">
            <a:off x="5076056" y="3789040"/>
            <a:ext cx="360040" cy="792088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5357818" y="4429132"/>
            <a:ext cx="35719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k-SK" dirty="0" smtClean="0"/>
              <a:t>Ak sa aj v prezentácii vyskytujú v úvodnej časti a v diskusii odkazy na zdroje, tak je to dobrý znak.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Ako prezentovať </a:t>
            </a:r>
            <a:r>
              <a:rPr lang="sk-SK" sz="2800" dirty="0" err="1" smtClean="0">
                <a:solidFill>
                  <a:srgbClr val="002060"/>
                </a:solidFill>
              </a:rPr>
              <a:t>ppt</a:t>
            </a:r>
            <a:r>
              <a:rPr lang="sk-SK" sz="2800" dirty="0" smtClean="0">
                <a:solidFill>
                  <a:srgbClr val="002060"/>
                </a:solidFill>
              </a:rPr>
              <a:t> prezentáciu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Ako prezentovať </a:t>
            </a:r>
            <a:r>
              <a:rPr lang="sk-SK" sz="2800" dirty="0" err="1" smtClean="0">
                <a:solidFill>
                  <a:srgbClr val="002060"/>
                </a:solidFill>
              </a:rPr>
              <a:t>ppt</a:t>
            </a:r>
            <a:r>
              <a:rPr lang="sk-SK" sz="2800" dirty="0" smtClean="0">
                <a:solidFill>
                  <a:srgbClr val="002060"/>
                </a:solidFill>
              </a:rPr>
              <a:t> prezentáciu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8115300" cy="4525963"/>
          </a:xfrm>
        </p:spPr>
        <p:txBody>
          <a:bodyPr>
            <a:noAutofit/>
          </a:bodyPr>
          <a:lstStyle/>
          <a:p>
            <a:r>
              <a:rPr lang="sk-SK" sz="2000" dirty="0" smtClean="0"/>
              <a:t>Dobre.</a:t>
            </a:r>
          </a:p>
          <a:p>
            <a:r>
              <a:rPr lang="sk-SK" sz="2000" dirty="0" smtClean="0"/>
              <a:t>Prezentáciu treba už dopredu pripraviť na určený čas. Keď časový limit prekročíte už doma pri nácviku, tak ho pred komisiou prekročíte dvakrát tak. </a:t>
            </a:r>
          </a:p>
          <a:p>
            <a:r>
              <a:rPr lang="sk-SK" sz="2000" dirty="0" smtClean="0"/>
              <a:t>Treba vystupovať čo najviac prirodzene a hovoriť dostatočne nahlas. Mumlanie si niečoho popod nos niekde v rožku nikoho neoslní a budete vyzvaní k hlasnejšiemu prejavu. </a:t>
            </a:r>
          </a:p>
          <a:p>
            <a:r>
              <a:rPr lang="sk-SK" sz="2000" dirty="0" smtClean="0"/>
              <a:t>V žiadnom prípade by prezentujúci nemal prezentáciu len čítať. Je dobre, keď sa od jednotlivých bodov odpichne a rozpráva voľne. </a:t>
            </a:r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Ako prezentovať </a:t>
            </a:r>
            <a:r>
              <a:rPr lang="sk-SK" sz="2800" dirty="0" err="1" smtClean="0">
                <a:solidFill>
                  <a:srgbClr val="002060"/>
                </a:solidFill>
              </a:rPr>
              <a:t>ppt</a:t>
            </a:r>
            <a:r>
              <a:rPr lang="sk-SK" sz="2800" dirty="0" smtClean="0">
                <a:solidFill>
                  <a:srgbClr val="002060"/>
                </a:solidFill>
              </a:rPr>
              <a:t> prezentáciu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8115300" cy="4525963"/>
          </a:xfrm>
        </p:spPr>
        <p:txBody>
          <a:bodyPr>
            <a:noAutofit/>
          </a:bodyPr>
          <a:lstStyle/>
          <a:p>
            <a:r>
              <a:rPr lang="sk-SK" sz="2000" dirty="0" smtClean="0"/>
              <a:t>Pri prezentovaní by mal prezentujúci nenútene pohľadom aj rečou prenášať obsah z prezentácie na divákov (pozrie na prezentáciu, na komisiu, pritom rozpráva a primerane máva rukami v snahe prirodzene gestikulovať). </a:t>
            </a:r>
          </a:p>
          <a:p>
            <a:r>
              <a:rPr lang="sk-SK" sz="2000" dirty="0" smtClean="0"/>
              <a:t>Určite nie je vhodné mať v rukách nejaké papiere, napr. vytlačenú </a:t>
            </a:r>
            <a:r>
              <a:rPr lang="sk-SK" sz="2000" dirty="0" err="1" smtClean="0"/>
              <a:t>ppt</a:t>
            </a:r>
            <a:r>
              <a:rPr lang="sk-SK" sz="2000" dirty="0" smtClean="0"/>
              <a:t>, veď tú prezentáciu premietate, čiže ju aj vidíte, vlastne je to váš úplne legálny ťahák. </a:t>
            </a:r>
          </a:p>
          <a:p>
            <a:r>
              <a:rPr lang="sk-SK" sz="2000" dirty="0" smtClean="0"/>
              <a:t>Laserové </a:t>
            </a:r>
            <a:r>
              <a:rPr lang="sk-SK" sz="2000" dirty="0" err="1" smtClean="0"/>
              <a:t>ukazovátko</a:t>
            </a:r>
            <a:r>
              <a:rPr lang="sk-SK" sz="2000" dirty="0" smtClean="0"/>
              <a:t> by malo slúžiť na upriamenie pozornosti a nemalo by sa ním krúžiť a šibrinkovať vysokou rýchlosťou po plátne (riskujúc epileptický záchvat), rovnako ako vypaľovať členom komisie do sietnice extravagantné vzory.</a:t>
            </a:r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Ako prezentovať </a:t>
            </a:r>
            <a:r>
              <a:rPr lang="sk-SK" sz="2800" dirty="0" err="1" smtClean="0">
                <a:solidFill>
                  <a:srgbClr val="002060"/>
                </a:solidFill>
              </a:rPr>
              <a:t>ppt</a:t>
            </a:r>
            <a:r>
              <a:rPr lang="sk-SK" sz="2800" dirty="0" smtClean="0">
                <a:solidFill>
                  <a:srgbClr val="002060"/>
                </a:solidFill>
              </a:rPr>
              <a:t> prezentáciu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Autofit/>
          </a:bodyPr>
          <a:lstStyle/>
          <a:p>
            <a:endParaRPr lang="sk-SK" sz="2000" dirty="0" smtClean="0"/>
          </a:p>
          <a:p>
            <a:r>
              <a:rPr lang="sk-SK" sz="2000" b="1" dirty="0" smtClean="0"/>
              <a:t>Pozor!!! Nikdy nepoužívajte časovanie pri prezentácii (automatické posúvanie </a:t>
            </a:r>
            <a:r>
              <a:rPr lang="sk-SK" sz="2000" b="1" dirty="0" err="1" smtClean="0"/>
              <a:t>slidov</a:t>
            </a:r>
            <a:r>
              <a:rPr lang="sk-SK" sz="2000" b="1" dirty="0" smtClean="0"/>
              <a:t>). To môže robiť </a:t>
            </a:r>
            <a:r>
              <a:rPr lang="sk-SK" sz="2000" b="1" dirty="0" err="1" smtClean="0"/>
              <a:t>Horst</a:t>
            </a:r>
            <a:r>
              <a:rPr lang="sk-SK" sz="2000" b="1" dirty="0" smtClean="0"/>
              <a:t> z </a:t>
            </a:r>
            <a:r>
              <a:rPr lang="sk-SK" sz="2000" b="1" dirty="0" err="1" smtClean="0"/>
              <a:t>teleshopingu</a:t>
            </a:r>
            <a:r>
              <a:rPr lang="sk-SK" sz="2000" b="1" dirty="0" smtClean="0"/>
              <a:t> u seba v štúdiu, kde </a:t>
            </a:r>
            <a:r>
              <a:rPr lang="sk-SK" sz="2000" b="1" dirty="0" err="1" smtClean="0"/>
              <a:t>šaškuje</a:t>
            </a:r>
            <a:r>
              <a:rPr lang="sk-SK" sz="2000" b="1" dirty="0" smtClean="0"/>
              <a:t> a papagájuje s tým istým textom a mixérom každý deň na svojom počítači.  Na beznádejný výraz, ktorý majú nepoučiteľné osoby </a:t>
            </a:r>
            <a:br>
              <a:rPr lang="sk-SK" sz="2000" b="1" dirty="0" smtClean="0"/>
            </a:br>
            <a:r>
              <a:rPr lang="sk-SK" sz="2000" b="1" dirty="0" smtClean="0"/>
              <a:t>v očiach, keď sú zrazu niekde inde ako si mysleli a začnú sa niekam preklikávať a znovu všetko spúšťať odznova a jedno zlyhanie strieda druhé, sa nedá zabudnúť. Nezabudnite, že vy nie ste díleri, ktorí sú doslova vycvičení na nekonečné opakovanie zaužívaných fráz o úžasnom produkte a vždy na svojej aparatúre. Túto </a:t>
            </a:r>
            <a:r>
              <a:rPr lang="sk-SK" sz="2000" b="1" dirty="0" err="1" smtClean="0"/>
              <a:t>vychytávku</a:t>
            </a:r>
            <a:r>
              <a:rPr lang="sk-SK" sz="2000" b="1" dirty="0" smtClean="0"/>
              <a:t> prenechajte im.  </a:t>
            </a:r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Diskusia k prezentácii - obhajoba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Diskusia k prezentácii - obhajoba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Autofit/>
          </a:bodyPr>
          <a:lstStyle/>
          <a:p>
            <a:r>
              <a:rPr lang="sk-SK" sz="2000" dirty="0" smtClean="0"/>
              <a:t>Po </a:t>
            </a:r>
            <a:r>
              <a:rPr lang="sk-SK" sz="2000" dirty="0" err="1" smtClean="0"/>
              <a:t>odprezentovaní</a:t>
            </a:r>
            <a:r>
              <a:rPr lang="sk-SK" sz="2000" dirty="0" smtClean="0"/>
              <a:t> </a:t>
            </a:r>
            <a:r>
              <a:rPr lang="sk-SK" sz="2000" dirty="0" err="1" smtClean="0"/>
              <a:t>ppt</a:t>
            </a:r>
            <a:r>
              <a:rPr lang="sk-SK" sz="2000" dirty="0" smtClean="0"/>
              <a:t> a prečítaní oponentských posudkov prebieha diskusia, čo je podstatná časť obhajoby záverečnej práce.</a:t>
            </a:r>
          </a:p>
          <a:p>
            <a:r>
              <a:rPr lang="sk-SK" sz="2000" dirty="0" smtClean="0"/>
              <a:t>S posudkami budete oboznámení dopredu, preto nevedieť odpovedať na otázky z nich je neslýchaná nehoráznosť.</a:t>
            </a:r>
          </a:p>
          <a:p>
            <a:r>
              <a:rPr lang="sk-SK" sz="2000" dirty="0" smtClean="0"/>
              <a:t>V diskusii autor práce preukáže to, že či problematike naozaj rozumie a ako dokáže argumentovať na námietky, ktoré môžu vyplynúť z posudkov alebo z momentálnej mentálnej aktivity členov komisie. </a:t>
            </a:r>
          </a:p>
          <a:p>
            <a:r>
              <a:rPr lang="sk-SK" sz="2000" dirty="0" smtClean="0"/>
              <a:t>Argumentovať treba vecne, logicky a inteligentne, nie hádaním, prekrikovaním, vyhrážaním,  karate-tiger-6 a podobne...</a:t>
            </a:r>
          </a:p>
          <a:p>
            <a:r>
              <a:rPr lang="sk-SK" sz="2000" dirty="0" smtClean="0"/>
              <a:t>Argumentácia nemá byť postavená na zázračnej formulke „to mi povedal školiteľ“, je dobré to vedieť vysvetliť.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Diskusia k prezentácii - obhajoba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115300" cy="4525963"/>
          </a:xfrm>
        </p:spPr>
        <p:txBody>
          <a:bodyPr>
            <a:noAutofit/>
          </a:bodyPr>
          <a:lstStyle/>
          <a:p>
            <a:r>
              <a:rPr lang="sk-SK" sz="2000" dirty="0" smtClean="0"/>
              <a:t>Počas prezentácie ani diskusie nie je vhodné odpadávať alebo to väčšinou veľmi nevydarene simulovať (už sme aj to zažili a videli). Nikomu to nepomôže, akurát si vykoledujete prerušenie štátnic a odvoz sanitkou pod dozorom statných ošetrovateľov vybavených pre zvlášť vynaliezavé typy zvieracou kazajkou.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  <p:pic>
        <p:nvPicPr>
          <p:cNvPr id="6146" name="Picture 2" descr="Výsledok vyh&amp;lcaron;adávania obrázkov pre dopyt sanitka 12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0" b="16055"/>
          <a:stretch/>
        </p:blipFill>
        <p:spPr bwMode="auto">
          <a:xfrm>
            <a:off x="1166899" y="3284984"/>
            <a:ext cx="7005501" cy="339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Ostatné (oblečenie, účes, </a:t>
            </a:r>
            <a:r>
              <a:rPr lang="sk-SK" sz="2800" dirty="0" err="1" smtClean="0">
                <a:solidFill>
                  <a:srgbClr val="002060"/>
                </a:solidFill>
              </a:rPr>
              <a:t>plácačka</a:t>
            </a:r>
            <a:r>
              <a:rPr lang="sk-SK" sz="2800" dirty="0" smtClean="0">
                <a:solidFill>
                  <a:srgbClr val="002060"/>
                </a:solidFill>
              </a:rPr>
              <a:t> so slivovicou a pod.)</a:t>
            </a:r>
          </a:p>
        </p:txBody>
      </p:sp>
      <p:pic>
        <p:nvPicPr>
          <p:cNvPr id="7170" name="Picture 2" descr="Výsledok vyh&amp;lcaron;adávania obrázkov pre dopyt placacka alkoh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hresource.com/260x260s/f2-albu-g4-M00-13-EB-rBVaEVc8DoGAT3nkAADtgwOarl4726.jpg/new-style-one-button-shiny-silver-grey-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59" y="3573016"/>
            <a:ext cx="15335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&amp;lcaron;adávania obrázkov pre dopyt metrosexual hair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60532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sledok vyh&amp;lcaron;adávania obrázkov pre dopyt very brave dre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82" y="404664"/>
            <a:ext cx="1176762" cy="23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ýsledok vyh&amp;lcaron;adávania obrázkov pre dopyt make up fai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77019"/>
            <a:ext cx="2136326" cy="18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Výsledok vyh&amp;lcaron;adávania obrázkov pre dopyt high platform hee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713289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Ostatné (oblečenie, účes, </a:t>
            </a:r>
            <a:r>
              <a:rPr lang="sk-SK" sz="2800" dirty="0" err="1" smtClean="0">
                <a:solidFill>
                  <a:srgbClr val="002060"/>
                </a:solidFill>
              </a:rPr>
              <a:t>plácačka</a:t>
            </a:r>
            <a:r>
              <a:rPr lang="sk-SK" sz="2800" dirty="0" smtClean="0">
                <a:solidFill>
                  <a:srgbClr val="002060"/>
                </a:solidFill>
              </a:rPr>
              <a:t> so slivovicou a pod.)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Autofit/>
          </a:bodyPr>
          <a:lstStyle/>
          <a:p>
            <a:r>
              <a:rPr lang="sk-SK" sz="2000" dirty="0" err="1" smtClean="0"/>
              <a:t>Plácačku</a:t>
            </a:r>
            <a:r>
              <a:rPr lang="sk-SK" sz="2000" dirty="0" smtClean="0"/>
              <a:t> si treba nechať na potom.</a:t>
            </a:r>
          </a:p>
          <a:p>
            <a:r>
              <a:rPr lang="sk-SK" sz="2000" dirty="0" smtClean="0"/>
              <a:t>Oblečenie slušné, formálne. </a:t>
            </a:r>
          </a:p>
          <a:p>
            <a:r>
              <a:rPr lang="sk-SK" sz="2000" dirty="0" smtClean="0"/>
              <a:t>Chlapci - oblek, nemusí byť najnovšieho strihu ani z vychýreného salónu, môže byť aj po </a:t>
            </a:r>
            <a:r>
              <a:rPr lang="sk-SK" sz="2000" dirty="0" err="1" smtClean="0"/>
              <a:t>pradedkovi</a:t>
            </a:r>
            <a:r>
              <a:rPr lang="sk-SK" sz="2000" dirty="0" smtClean="0"/>
              <a:t>, pokiaľ ho ešte nezožuli mole (naftalínové tablety je treba včas vybrať a oblek nechať vyvetrať). </a:t>
            </a:r>
            <a:r>
              <a:rPr lang="sk-SK" sz="2000" dirty="0" err="1" smtClean="0"/>
              <a:t>Blištiaco</a:t>
            </a:r>
            <a:r>
              <a:rPr lang="sk-SK" sz="2000" dirty="0" smtClean="0"/>
              <a:t> - jagavé verzie sú prípustné ale v danom kontexte pôsobia skôr úsmevne. Frak, smoking a žaket sa hodia na iné, viac, či menej obľúbené príležitosti.  Na nohách by nemali byť botasky, tenisky, vibramy (že to práve ja píšem), gumáky, cvičky, žabky, radšej nejaké normálne topánky k obleku. Že vraj nejaké štýlové botasky môžu byť, som sa práve dozvedel... </a:t>
            </a:r>
          </a:p>
          <a:p>
            <a:r>
              <a:rPr lang="sk-SK" sz="2000" dirty="0" smtClean="0"/>
              <a:t>Do obleku patrí v takejto situácii kravata, u finančníkov a umelcov  motýlik. </a:t>
            </a:r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Účelom vypracovania záverečnej práce je to, aby študent preukázal schopnosť  samostatne a tvorivo riešiť zverenú úlohu.</a:t>
            </a:r>
          </a:p>
          <a:p>
            <a:endParaRPr lang="sk-SK" sz="2000" dirty="0" smtClean="0"/>
          </a:p>
          <a:p>
            <a:r>
              <a:rPr lang="sk-SK" sz="2000" dirty="0" smtClean="0"/>
              <a:t>Tou úlohou je riešenie problému, ktorý by mal byť obsiahnutý už </a:t>
            </a:r>
            <a:br>
              <a:rPr lang="sk-SK" sz="2000" dirty="0" smtClean="0"/>
            </a:br>
            <a:r>
              <a:rPr lang="sk-SK" sz="2000" dirty="0" smtClean="0"/>
              <a:t>v samom názve práce (téma), resp. jasne sformulovaný v časti „Formulácia úlohy“.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Ostatné (oblečenie, účes, </a:t>
            </a:r>
            <a:r>
              <a:rPr lang="sk-SK" sz="2800" dirty="0" err="1" smtClean="0">
                <a:solidFill>
                  <a:srgbClr val="002060"/>
                </a:solidFill>
              </a:rPr>
              <a:t>plácačka</a:t>
            </a:r>
            <a:r>
              <a:rPr lang="sk-SK" sz="2800" dirty="0" smtClean="0">
                <a:solidFill>
                  <a:srgbClr val="002060"/>
                </a:solidFill>
              </a:rPr>
              <a:t> so slivovicou a pod.)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Autofit/>
          </a:bodyPr>
          <a:lstStyle/>
          <a:p>
            <a:r>
              <a:rPr lang="sk-SK" sz="2000" dirty="0" smtClean="0"/>
              <a:t>Dievčatá – tu sú možnosti širšie, nech je to ale triezve a aspoň trochu formálne. Môžu byť šaty, </a:t>
            </a:r>
            <a:r>
              <a:rPr lang="sk-SK" sz="2000" dirty="0" err="1" smtClean="0"/>
              <a:t>nohavice+top</a:t>
            </a:r>
            <a:r>
              <a:rPr lang="sk-SK" sz="2000" dirty="0" smtClean="0"/>
              <a:t>, kostým.  Nie rifle, opernú róbu, </a:t>
            </a:r>
            <a:r>
              <a:rPr lang="sk-SK" sz="2000" dirty="0" err="1" smtClean="0"/>
              <a:t>mikrobikiny</a:t>
            </a:r>
            <a:r>
              <a:rPr lang="sk-SK" sz="2000" dirty="0" smtClean="0"/>
              <a:t>, boa, negližé a </a:t>
            </a:r>
            <a:r>
              <a:rPr lang="sk-SK" sz="2000" dirty="0" err="1" smtClean="0"/>
              <a:t>púzdrové</a:t>
            </a:r>
            <a:r>
              <a:rPr lang="sk-SK" sz="2000" dirty="0" smtClean="0"/>
              <a:t> latexové šaty s nehoráznym výstrihom vpredu aj vzadu. Čo pod oblečením, to tu rozoberať nebudeme...</a:t>
            </a:r>
          </a:p>
          <a:p>
            <a:pPr marL="0" indent="0">
              <a:buNone/>
            </a:pPr>
            <a:endParaRPr lang="sk-SK" sz="2000" dirty="0" smtClean="0"/>
          </a:p>
          <a:p>
            <a:r>
              <a:rPr lang="sk-SK" sz="2000" dirty="0" smtClean="0"/>
              <a:t>Na účes žiadne nároky nie sú, ale polmetrové kikirikí </a:t>
            </a:r>
            <a:r>
              <a:rPr lang="sk-SK" sz="2000" dirty="0" err="1" smtClean="0"/>
              <a:t>čiro</a:t>
            </a:r>
            <a:r>
              <a:rPr lang="sk-SK" sz="2000" dirty="0" smtClean="0"/>
              <a:t> by asi neladilo s celkovou atmosférou podujatia.</a:t>
            </a:r>
          </a:p>
          <a:p>
            <a:r>
              <a:rPr lang="sk-SK" sz="2000" dirty="0" smtClean="0"/>
              <a:t> Nie je vhodné si natierať tvár nejakou farbou (raz sme mali na žlto natretého človeka, ktorý asi bojoval s kožnou chorobou, ale v ten deň mohol boj prerušiť). Vyzerá to veľmi bizarne. 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Ostatné (oblečenie, účes, </a:t>
            </a:r>
            <a:r>
              <a:rPr lang="sk-SK" sz="2800" dirty="0" err="1" smtClean="0">
                <a:solidFill>
                  <a:srgbClr val="002060"/>
                </a:solidFill>
              </a:rPr>
              <a:t>plácačka</a:t>
            </a:r>
            <a:r>
              <a:rPr lang="sk-SK" sz="2800" dirty="0" smtClean="0">
                <a:solidFill>
                  <a:srgbClr val="002060"/>
                </a:solidFill>
              </a:rPr>
              <a:t> so slivovicou a pod.)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Autofit/>
          </a:bodyPr>
          <a:lstStyle/>
          <a:p>
            <a:r>
              <a:rPr lang="sk-SK" sz="2000" dirty="0" smtClean="0"/>
              <a:t>Dúfame, že sme na nič podstatné nezabudli...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Držíme palce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857488" y="6000768"/>
            <a:ext cx="357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u="sng" dirty="0" smtClean="0">
                <a:hlinkClick r:id="rId2"/>
              </a:rPr>
              <a:t>http://www.</a:t>
            </a:r>
            <a:r>
              <a:rPr lang="cs-CZ" b="1" u="sng" dirty="0" err="1" smtClean="0">
                <a:hlinkClick r:id="rId2"/>
              </a:rPr>
              <a:t>facebook.com</a:t>
            </a:r>
            <a:r>
              <a:rPr lang="cs-CZ" b="1" u="sng" dirty="0" smtClean="0">
                <a:hlinkClick r:id="rId2"/>
              </a:rPr>
              <a:t>/LZZZ.SK</a:t>
            </a:r>
            <a:endParaRPr lang="cs-CZ" b="1" u="sng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661248"/>
            <a:ext cx="1021792" cy="10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otka pou&amp;zcaron;ívate&amp;lcaron;a Laboratórium získavania zemských zdrojov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0872"/>
          <a:stretch/>
        </p:blipFill>
        <p:spPr bwMode="auto">
          <a:xfrm>
            <a:off x="899592" y="1484784"/>
            <a:ext cx="7327140" cy="38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Štruktúra práce je daná po stránke:</a:t>
            </a:r>
          </a:p>
          <a:p>
            <a:endParaRPr lang="sk-SK" sz="2000" dirty="0" smtClean="0"/>
          </a:p>
          <a:p>
            <a:pPr lvl="1"/>
            <a:r>
              <a:rPr lang="sk-SK" sz="2000" dirty="0" smtClean="0"/>
              <a:t>formálnej – šablónou (formátovanie písma, názvov, vkladanie obrázkov a pod.), </a:t>
            </a:r>
          </a:p>
          <a:p>
            <a:pPr lvl="1"/>
            <a:endParaRPr lang="sk-SK" sz="2000" dirty="0" smtClean="0"/>
          </a:p>
          <a:p>
            <a:pPr lvl="1"/>
            <a:r>
              <a:rPr lang="sk-SK" sz="2000" dirty="0" smtClean="0"/>
              <a:t>obsahovej – osnovou, ktorá je uvedená v zadávacom liste.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sz="2000" dirty="0" smtClean="0"/>
              <a:t>	</a:t>
            </a:r>
            <a:r>
              <a:rPr lang="sk-SK" sz="2000" b="1" dirty="0" smtClean="0">
                <a:solidFill>
                  <a:srgbClr val="FF0000"/>
                </a:solidFill>
              </a:rPr>
              <a:t>Všeobecné a zásadné !!!</a:t>
            </a:r>
          </a:p>
          <a:p>
            <a:r>
              <a:rPr lang="sk-SK" sz="2000" dirty="0" smtClean="0"/>
              <a:t>Pozor, text písať v 1. osobe množného čísla (sme robili, sme určili a pod.), alebo tretej osobe jednotného čísla (sa určilo, sa vypočíta, bolo zistené a pod.). V žiadnom prípade nie takto: „Tak som tam nahádzal tie čísla do vzorca, že som ich až musel dať do tabuľky...“!</a:t>
            </a:r>
          </a:p>
          <a:p>
            <a:r>
              <a:rPr lang="sk-SK" sz="2000" dirty="0" smtClean="0"/>
              <a:t>Práce by mala byť konzistentná, to znamená, že by nemala pozostávať z rôzne nahádzaných odsekov (zvlášť prevzatých z rôznych zdrojov), ktoré by sme </a:t>
            </a:r>
            <a:r>
              <a:rPr lang="sk-SK" sz="2000" dirty="0" err="1" smtClean="0"/>
              <a:t>kľudne</a:t>
            </a:r>
            <a:r>
              <a:rPr lang="sk-SK" sz="2000" dirty="0" smtClean="0"/>
              <a:t> mohli usporiadať inak a nič podstatné by sa nezmenilo. To je, ako by ste rozstrihali román na odseky hodili do práčky a potom polepili ako vám príde pod ruku. Nedávalo by to zmysel, no a presne tak je to so záverečnými prácami.</a:t>
            </a:r>
          </a:p>
          <a:p>
            <a:r>
              <a:rPr lang="sk-SK" sz="2000" dirty="0" smtClean="0"/>
              <a:t>Čiže mala by sa plynulo vyvíjať od všeobecného a známeho k vlastnému a novému. To znamená aj významovú previazanosť jednotlivých častí, čo zabezpečí plynulosť porozumenia pri čítaní.</a:t>
            </a:r>
          </a:p>
          <a:p>
            <a:r>
              <a:rPr lang="sk-SK" sz="2000" dirty="0" smtClean="0"/>
              <a:t>Nepoužívajte v práci názvy v tvare otázky, to je tak dobré na prezentáciu hrncov.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002060"/>
                </a:solidFill>
              </a:rPr>
              <a:t>O čom je záverečná práca</a:t>
            </a:r>
          </a:p>
        </p:txBody>
      </p:sp>
      <p:sp>
        <p:nvSpPr>
          <p:cNvPr id="45059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	</a:t>
            </a:r>
            <a:r>
              <a:rPr lang="sk-SK" sz="2000" b="1" dirty="0" smtClean="0"/>
              <a:t>Abstrakt</a:t>
            </a:r>
          </a:p>
          <a:p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Keby ste v električke stretli spolužiaka zo strednej, ktorý sa vás opýta „o čom si robil diplomovku ?“, tak vaša odpoveď  by zopár vetami* asi vystihla, toto:</a:t>
            </a:r>
          </a:p>
          <a:p>
            <a:r>
              <a:rPr lang="sk-SK" sz="2000" dirty="0" smtClean="0"/>
              <a:t>akej oblasti sa práca týkala, </a:t>
            </a:r>
          </a:p>
          <a:p>
            <a:r>
              <a:rPr lang="sk-SK" sz="2000" dirty="0" smtClean="0"/>
              <a:t>čo konkrétne sa malo urobiť, </a:t>
            </a:r>
          </a:p>
          <a:p>
            <a:r>
              <a:rPr lang="sk-SK" sz="2000" dirty="0" smtClean="0"/>
              <a:t>ako sa postupovalo pri riešení</a:t>
            </a:r>
          </a:p>
          <a:p>
            <a:r>
              <a:rPr lang="sk-SK" sz="2000" dirty="0" smtClean="0"/>
              <a:t>čo bolo výsledkom.</a:t>
            </a:r>
          </a:p>
          <a:p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	Abstrakt sa dá napísať  vtedy, keď je práca urobená, t.j. napíše sa nakoniec.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  <p:sp>
        <p:nvSpPr>
          <p:cNvPr id="4" name="Obdĺžnik 3"/>
          <p:cNvSpPr/>
          <p:nvPr/>
        </p:nvSpPr>
        <p:spPr>
          <a:xfrm>
            <a:off x="357158" y="6215082"/>
            <a:ext cx="452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k-SK" dirty="0" smtClean="0"/>
              <a:t>	*To celé tak na jednu, dve zastávky...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2708</Words>
  <Application>Microsoft Office PowerPoint</Application>
  <PresentationFormat>Prezentácia na obrazovke (4:3)</PresentationFormat>
  <Paragraphs>586</Paragraphs>
  <Slides>62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62</vt:i4>
      </vt:variant>
    </vt:vector>
  </HeadingPairs>
  <TitlesOfParts>
    <vt:vector size="63" baseType="lpstr">
      <vt:lpstr>Motív Office</vt:lpstr>
      <vt:lpstr>Prezentácia o prezentácii sa vracia III. Turbo +  alias zopár rád, aby bolo ešte lepšie (čiastočne v polopatistánčine)</vt:lpstr>
      <vt:lpstr>Účel tejto prezentácie:</vt:lpstr>
      <vt:lpstr>Obsah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záverečná práca</vt:lpstr>
      <vt:lpstr>O čom je prezentácia práce v PowerPoint  (obsahová stránka prezentácie)</vt:lpstr>
      <vt:lpstr>Prezentácia práce v PowerPoint</vt:lpstr>
      <vt:lpstr>Prezentácia práce v PowerPoint</vt:lpstr>
      <vt:lpstr>Prezentácia práce v PowerPoint</vt:lpstr>
      <vt:lpstr>Prezentácia práce v PowerPoint</vt:lpstr>
      <vt:lpstr>Prezentácia práce v PowerPoint</vt:lpstr>
      <vt:lpstr>Prezentácia práce v PowerPoint</vt:lpstr>
      <vt:lpstr>Formálna stránka prezentácie v PowerPoint</vt:lpstr>
      <vt:lpstr>Bez formy nie je obsah</vt:lpstr>
      <vt:lpstr>Solárne kolektory</vt:lpstr>
      <vt:lpstr>Solárne kolektory</vt:lpstr>
      <vt:lpstr>Solárne kolektory – rozdelenie </vt:lpstr>
      <vt:lpstr>Solárne kolektory – rozdelenie </vt:lpstr>
      <vt:lpstr>Solárne kolektory – rozdelenie </vt:lpstr>
      <vt:lpstr>Platí: menej je viac !</vt:lpstr>
      <vt:lpstr>Platí: menej je viac !</vt:lpstr>
      <vt:lpstr>Jastrabí zrak sa vyplatí</vt:lpstr>
      <vt:lpstr>Gramatika – nie grama-tyka</vt:lpstr>
      <vt:lpstr>Obrázok má byť</vt:lpstr>
      <vt:lpstr>Schémy, diagramy</vt:lpstr>
      <vt:lpstr>Graf nie je (len) obrázok</vt:lpstr>
      <vt:lpstr>Tabuľka nie je obrázok</vt:lpstr>
      <vt:lpstr>Odkazy na zdroje údajov</vt:lpstr>
      <vt:lpstr>Odkazy na zdroje údajov</vt:lpstr>
      <vt:lpstr>Ako prezentovať ppt prezentáciu</vt:lpstr>
      <vt:lpstr>Ako prezentovať ppt prezentáciu</vt:lpstr>
      <vt:lpstr>Ako prezentovať ppt prezentáciu</vt:lpstr>
      <vt:lpstr>Ako prezentovať ppt prezentáciu</vt:lpstr>
      <vt:lpstr>Diskusia k prezentácii - obhajoba</vt:lpstr>
      <vt:lpstr>Diskusia k prezentácii - obhajoba</vt:lpstr>
      <vt:lpstr>Diskusia k prezentácii - obhajoba</vt:lpstr>
      <vt:lpstr>Ostatné (oblečenie, účes, plácačka so slivovicou a pod.)</vt:lpstr>
      <vt:lpstr>Ostatné (oblečenie, účes, plácačka so slivovicou a pod.)</vt:lpstr>
      <vt:lpstr>Ostatné (oblečenie, účes, plácačka so slivovicou a pod.)</vt:lpstr>
      <vt:lpstr>Ostatné (oblečenie, účes, plácačka so slivovicou a pod.)</vt:lpstr>
      <vt:lpstr>Držíme palce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o prezentácii</dc:title>
  <dc:creator>admin</dc:creator>
  <cp:lastModifiedBy>uzz_beer</cp:lastModifiedBy>
  <cp:revision>156</cp:revision>
  <dcterms:created xsi:type="dcterms:W3CDTF">2013-01-29T09:27:28Z</dcterms:created>
  <dcterms:modified xsi:type="dcterms:W3CDTF">2017-03-13T12:49:31Z</dcterms:modified>
</cp:coreProperties>
</file>