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1880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Kliknite sem a upravte štýly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18D8E3-1657-453D-83CF-AC3AEA530BA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8E54A-6E8F-4FF1-87B3-2402865AA2DF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2DF70-F1D2-4270-BAA8-1A7708A61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858679-25F9-4021-895F-909DB2C45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AF0F8B4-6A67-48B6-9FF6-4CEC3B54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C8D5D78-AE4C-4363-ACBC-B191706A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6F551CF-21CB-44CE-8870-97581656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962BF-89B6-4C3C-BFC8-0C3FCB54AF8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271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347910-003A-402D-8228-047CDA41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920E000-B92E-49B4-8308-735FF8765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FB4D7B9-692E-476A-BD5D-829333754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ACE69EB-62A3-431E-84D6-5FBD645A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064DBE1-F9BE-424F-8928-60199607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E2C88-8458-4357-B58B-7412EF0E442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565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C448341-A21E-4FD0-9A45-46BB87CC0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EA03FE3-3475-4202-9720-03E051613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06035A4-BD17-452A-905E-0E205EE4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0A34F79-A5DA-4269-9BB1-02023599F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B9856E9-2654-41FF-BEC1-9609C64A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A0213-2A04-4B6D-AB75-602EB507FD6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724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D6FC5-FE07-4A47-84AE-ABAF61F4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5033F6F-9370-48CA-B073-A64D27C9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8FB2B8D-C4E2-4D89-8222-A6AD7A93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38F101B-3522-4E7A-9C60-6A0254CD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685B836-755E-445E-B3A7-7DCAE7C0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D0141-9BD1-461F-8DB1-DD921CF94ED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550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80157-9AAB-4EBD-A1B4-009D1A9B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3C66E0-FD61-4571-B33D-B2064678F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8FD943B-E54F-406E-A05D-A1AA4DE5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7E0AE39-48F2-4260-8DD2-BAAD08C3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4A0A00F-7664-473F-B715-42922B92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F7BF2-4EA4-4335-B7B8-F816F45C0D8D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969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EE27BD-2157-4520-A142-44EB9DC38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C7400E-78AE-4A37-860F-873320C14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7165B21-AC33-4342-9423-240C259F7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536CD90-5EAA-4339-8C74-B419C0D1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2B1310D-549A-4A67-9607-C32C03AED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809D447-922B-4D6D-97AA-90C11EAC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C1FAC-991A-488B-9414-FE242A0CE900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227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F2416-FEB0-4268-95CE-1A732446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0039F5-8CEF-4513-9A30-9C31B6DCE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F1ADA7A-674D-4AE1-A468-9A56246B2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C9B5C76-DB0C-4BD2-99BF-138B67512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1DE4DE9-1C32-4C1E-89A7-FF9BD16CD7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F7C6438C-0C37-4280-91B3-EF1F290A5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9CDD499-6CE0-46B3-AD4C-A85A4485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2D8D932-55E5-4A90-BFAA-43B57FBB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41B26-7F63-4271-8285-4F721E7139A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56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5CB4B-CF95-4FFA-95C6-20C29E5B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5EB8DDB1-0481-4797-BD23-38810FF5C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8FAF2A2-884B-4041-B3D1-7D1C505B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5DEB8AC-26DF-4D65-8248-596EDA1D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8055A-8492-423A-A976-76A06BF33AF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84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0F20328-63D7-45B8-BFD6-4457B802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4D9C229-1ADA-4B85-BBDF-971822C1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104FCB3-52AE-40A9-A816-9FE87977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AC7BB-316F-493C-B1B3-4C0276F02F5F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241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5A7CC7-98E2-417B-A742-FB45A0397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2672938-5912-42A7-9F37-09F981B80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1CA3A87-A153-4085-85D0-E73FFBA49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50CE77B-A243-4ED1-91CA-12744EAB5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AD74D28-B699-4651-AF63-D50524E1E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1D12123-D0C1-4F10-A92B-98F5F94B6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8B2D6-7DAD-4449-85FC-C0B3E083FB3E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153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1DF30A-B367-434C-82EE-7BDF2681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637F5EB-E5D0-47E5-AAA6-F042BF19D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8FFD54-3239-4D1F-A614-6F0C93B1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ECA7697-9BB1-43DF-80ED-0A93888F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B506FC6-96BE-4AD0-8961-FD1C506B1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B02A111-384D-4BF0-8CDD-23F33C7D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6AF11-11FC-4CBD-90F6-12DEA8E0F50D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870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E1391B0-EBC9-4EC3-9A97-DDAC95359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7FF9E9-2C04-44D9-A6BE-94994565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1849065-B9B8-49D9-AE0D-2B3E9672C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FC6821C-8B27-46E7-9286-019B425E9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13315A0-195E-4C22-A974-5B2C572E3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6D0141-9BD1-461F-8DB1-DD921CF94ED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059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3" name="Rectangle 135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E6776663-9041-4745-ADCA-549C4E4C0D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8" r="10521" b="2"/>
          <a:stretch/>
        </p:blipFill>
        <p:spPr>
          <a:xfrm>
            <a:off x="456695" y="616314"/>
            <a:ext cx="3024466" cy="5607882"/>
          </a:xfrm>
          <a:prstGeom prst="rect">
            <a:avLst/>
          </a:prstGeom>
        </p:spPr>
      </p:pic>
      <p:sp>
        <p:nvSpPr>
          <p:cNvPr id="138" name="Right Triangle 13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3741" y="623275"/>
            <a:ext cx="4936378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87656" y="1056640"/>
            <a:ext cx="4349961" cy="3494398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sk-SK" sz="5400"/>
              <a:t>Aerodynamika veterných zariadení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87657" y="4582814"/>
            <a:ext cx="3031091" cy="1312657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sk-SK" dirty="0" smtClean="0"/>
              <a:t>prof. </a:t>
            </a:r>
            <a:r>
              <a:rPr lang="sk-SK" dirty="0"/>
              <a:t>Ing. Dušan Kudelas, </a:t>
            </a:r>
            <a:r>
              <a:rPr lang="sk-SK" dirty="0" err="1"/>
              <a:t>PhD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B7798C-960B-4722-BFE1-AAAAE34FD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515350" cy="908720"/>
          </a:xfrm>
        </p:spPr>
        <p:txBody>
          <a:bodyPr/>
          <a:lstStyle/>
          <a:p>
            <a:r>
              <a:rPr lang="sk-SK" dirty="0"/>
              <a:t>AVZ - Úvod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684BE1A-9A9C-4EF3-AB73-B0FA8C3C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124744"/>
            <a:ext cx="9108504" cy="7392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altLang="sk-SK" sz="2000" b="1" dirty="0"/>
              <a:t>Aerodynamika</a:t>
            </a:r>
            <a:r>
              <a:rPr lang="sk-SK" altLang="sk-SK" sz="2000" dirty="0"/>
              <a:t> skúma silové pôsobenia na telesá, ktoré sú obtekané  prúdom vzduchu. </a:t>
            </a:r>
          </a:p>
          <a:p>
            <a:pPr marL="0" indent="0">
              <a:buNone/>
            </a:pPr>
            <a:r>
              <a:rPr lang="sk-SK" altLang="sk-SK" sz="2000" dirty="0"/>
              <a:t>Najväčší význam v letectve, automobilizme a architektúre</a:t>
            </a:r>
          </a:p>
          <a:p>
            <a:endParaRPr lang="sk-SK" dirty="0"/>
          </a:p>
        </p:txBody>
      </p:sp>
      <p:sp>
        <p:nvSpPr>
          <p:cNvPr id="4" name="Zástupný symbol obsahu 2">
            <a:extLst>
              <a:ext uri="{FF2B5EF4-FFF2-40B4-BE49-F238E27FC236}">
                <a16:creationId xmlns:a16="http://schemas.microsoft.com/office/drawing/2014/main" id="{5F7A7CE4-D41B-4532-BBC4-2193F54B4831}"/>
              </a:ext>
            </a:extLst>
          </p:cNvPr>
          <p:cNvSpPr txBox="1">
            <a:spLocks/>
          </p:cNvSpPr>
          <p:nvPr/>
        </p:nvSpPr>
        <p:spPr>
          <a:xfrm>
            <a:off x="0" y="2420888"/>
            <a:ext cx="8459787" cy="4176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altLang="sk-SK" b="1" dirty="0"/>
              <a:t>Aerodynamika veterných zariadení- Osnova</a:t>
            </a:r>
          </a:p>
          <a:p>
            <a:pPr marL="0" indent="0">
              <a:buNone/>
            </a:pPr>
            <a:endParaRPr lang="sk-SK" altLang="sk-SK" dirty="0"/>
          </a:p>
          <a:p>
            <a:r>
              <a:rPr lang="sk-SK" altLang="sk-SK" dirty="0"/>
              <a:t>Základné pojmy,</a:t>
            </a:r>
          </a:p>
          <a:p>
            <a:r>
              <a:rPr lang="sk-SK" altLang="sk-SK" dirty="0"/>
              <a:t>Obtekanie telies,</a:t>
            </a:r>
          </a:p>
          <a:p>
            <a:r>
              <a:rPr lang="sk-SK" altLang="sk-SK" dirty="0"/>
              <a:t>Nestlačiteľné prúdenie okolo profilu krídla (2D),</a:t>
            </a:r>
          </a:p>
          <a:p>
            <a:r>
              <a:rPr lang="sk-SK" altLang="sk-SK" dirty="0"/>
              <a:t>Nestlačiteľné prúdenie okolo krídla konečného rozpätia (3D),</a:t>
            </a:r>
          </a:p>
          <a:p>
            <a:r>
              <a:rPr lang="sk-SK" altLang="sk-SK" dirty="0"/>
              <a:t>Prúdenie vzduchu okolo rotora veterného zariadenia,</a:t>
            </a:r>
          </a:p>
          <a:p>
            <a:r>
              <a:rPr lang="sk-SK" altLang="sk-SK" dirty="0"/>
              <a:t>Nestacionárne procesy.</a:t>
            </a:r>
          </a:p>
        </p:txBody>
      </p:sp>
    </p:spTree>
    <p:extLst>
      <p:ext uri="{BB962C8B-B14F-4D97-AF65-F5344CB8AC3E}">
        <p14:creationId xmlns:p14="http://schemas.microsoft.com/office/powerpoint/2010/main" val="1177013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429000"/>
            <a:ext cx="4211960" cy="329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sk-SK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Obtekanie telies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2880319"/>
          </a:xfrm>
        </p:spPr>
        <p:txBody>
          <a:bodyPr>
            <a:normAutofit fontScale="92500"/>
          </a:bodyPr>
          <a:lstStyle/>
          <a:p>
            <a:r>
              <a:rPr lang="sk-SK" dirty="0"/>
              <a:t>Určenie síl pôsobiacich na obtekané telesá patri k praktickým úlohám </a:t>
            </a:r>
            <a:r>
              <a:rPr lang="sk-SK" dirty="0" smtClean="0"/>
              <a:t>aerodynamiky. </a:t>
            </a:r>
          </a:p>
          <a:p>
            <a:r>
              <a:rPr lang="sk-SK" dirty="0" smtClean="0"/>
              <a:t>Realizuje </a:t>
            </a:r>
            <a:r>
              <a:rPr lang="sk-SK" dirty="0"/>
              <a:t>sa nielen v letectve, automobilovom priemysle, energetike, vodohospodárstve, ale i v stavebníctve pri riešení som silových účinkov na budovy, mostné konštrukcie, komíny, apod. </a:t>
            </a:r>
            <a:endParaRPr lang="sk-SK" dirty="0" smtClean="0"/>
          </a:p>
          <a:p>
            <a:r>
              <a:rPr lang="sk-SK" dirty="0" smtClean="0"/>
              <a:t>Experimentálne </a:t>
            </a:r>
            <a:r>
              <a:rPr lang="sk-SK" dirty="0"/>
              <a:t>skúmanie tohto problému prebieha v aerodynamických tuneloch. Tieto experimenty sú v súčasnosti neodmysliteľnou súčasťou konštrukčnej a projektovej praxe.</a:t>
            </a:r>
            <a:endParaRPr lang="sk-SK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Výslednú </a:t>
            </a:r>
            <a:r>
              <a:rPr lang="sk-SK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silu a moment je možné rozložiť na tri zložky: </a:t>
            </a:r>
            <a:r>
              <a:rPr lang="sk-SK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odpor , vztlak a bočnú silu a moment </a:t>
            </a:r>
            <a:r>
              <a:rPr lang="sk-SK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klopivý</a:t>
            </a:r>
            <a:r>
              <a:rPr lang="sk-SK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sk-SK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klonivý</a:t>
            </a:r>
            <a:r>
              <a:rPr lang="sk-SK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k-SK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zatáčavý</a:t>
            </a:r>
            <a:r>
              <a:rPr lang="sk-SK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</a:t>
            </a:r>
            <a:r>
              <a:rPr lang="sk-SK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</a:t>
            </a:r>
            <a:r>
              <a:rPr lang="sk-SK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Fz</a:t>
            </a:r>
            <a:r>
              <a:rPr lang="sk-SK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Mx</a:t>
            </a:r>
            <a:r>
              <a:rPr lang="sk-SK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My, </a:t>
            </a:r>
            <a:r>
              <a:rPr lang="sk-SK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Mz</a:t>
            </a:r>
            <a:r>
              <a:rPr lang="sk-SK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sk-SK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Sily pôsobiace na telesá</a:t>
            </a:r>
            <a:endParaRPr lang="sk-SK" dirty="0"/>
          </a:p>
        </p:txBody>
      </p:sp>
      <p:sp>
        <p:nvSpPr>
          <p:cNvPr id="13" name="Zástupný symbol obsahu 2">
            <a:extLst>
              <a:ext uri="{FF2B5EF4-FFF2-40B4-BE49-F238E27FC236}">
                <a16:creationId xmlns:a16="http://schemas.microsoft.com/office/drawing/2014/main" id="{5F7A7CE4-D41B-4532-BBC4-2193F54B4831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4788023" cy="4176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sk-SK" altLang="sk-SK" dirty="0"/>
              <a:t>Celkovú silu určíme nasledovného vzťahu</a:t>
            </a:r>
          </a:p>
          <a:p>
            <a:pPr marL="342900" lvl="1" indent="0">
              <a:buNone/>
            </a:pPr>
            <a:endParaRPr lang="sk-SK" altLang="sk-SK" dirty="0" smtClean="0"/>
          </a:p>
          <a:p>
            <a:pPr marL="342900" lvl="1" indent="0">
              <a:buNone/>
            </a:pPr>
            <a:endParaRPr lang="sk-SK" altLang="sk-SK" dirty="0"/>
          </a:p>
          <a:p>
            <a:pPr marL="342900" lvl="1" indent="0">
              <a:buNone/>
            </a:pPr>
            <a:r>
              <a:rPr lang="sk-SK" altLang="sk-SK" dirty="0" smtClean="0"/>
              <a:t>Odporovú silu </a:t>
            </a:r>
            <a:r>
              <a:rPr lang="sk-SK" altLang="sk-SK" dirty="0" err="1" smtClean="0"/>
              <a:t>Fx</a:t>
            </a:r>
            <a:r>
              <a:rPr lang="sk-SK" altLang="sk-SK" dirty="0" smtClean="0"/>
              <a:t>,</a:t>
            </a:r>
          </a:p>
          <a:p>
            <a:pPr marL="342900" lvl="1" indent="0">
              <a:buNone/>
            </a:pPr>
            <a:endParaRPr lang="sk-SK" altLang="sk-SK" dirty="0" smtClean="0"/>
          </a:p>
          <a:p>
            <a:pPr marL="342900" lvl="1" indent="0">
              <a:buNone/>
            </a:pPr>
            <a:endParaRPr lang="sk-SK" altLang="sk-SK" dirty="0" smtClean="0"/>
          </a:p>
          <a:p>
            <a:pPr marL="342900" lvl="1" indent="0">
              <a:buNone/>
            </a:pPr>
            <a:r>
              <a:rPr lang="sk-SK" altLang="sk-SK" dirty="0" smtClean="0"/>
              <a:t>Vztlakovú silu </a:t>
            </a:r>
            <a:r>
              <a:rPr lang="sk-SK" altLang="sk-SK" dirty="0" err="1" smtClean="0"/>
              <a:t>Fy</a:t>
            </a:r>
            <a:r>
              <a:rPr lang="sk-SK" altLang="sk-SK" dirty="0" smtClean="0"/>
              <a:t>,</a:t>
            </a:r>
          </a:p>
          <a:p>
            <a:pPr marL="342900" lvl="1" indent="0">
              <a:buNone/>
            </a:pPr>
            <a:endParaRPr lang="sk-SK" altLang="sk-SK" dirty="0" smtClean="0"/>
          </a:p>
          <a:p>
            <a:pPr marL="342900" lvl="1" indent="0">
              <a:buNone/>
            </a:pPr>
            <a:endParaRPr lang="sk-SK" altLang="sk-SK" dirty="0" smtClean="0"/>
          </a:p>
          <a:p>
            <a:pPr marL="342900" lvl="1" indent="0">
              <a:buNone/>
            </a:pPr>
            <a:r>
              <a:rPr lang="sk-SK" altLang="sk-SK" dirty="0" smtClean="0"/>
              <a:t>Bočnú silu </a:t>
            </a:r>
            <a:r>
              <a:rPr lang="sk-SK" altLang="sk-SK" dirty="0" err="1" smtClean="0"/>
              <a:t>Fz</a:t>
            </a:r>
            <a:r>
              <a:rPr lang="sk-SK" altLang="sk-SK" dirty="0" smtClean="0"/>
              <a:t>,</a:t>
            </a:r>
          </a:p>
          <a:p>
            <a:pPr marL="342900" lvl="1" indent="0">
              <a:buNone/>
            </a:pPr>
            <a:endParaRPr lang="sk-SK" altLang="sk-SK" dirty="0"/>
          </a:p>
          <a:p>
            <a:pPr marL="342900" lvl="1" indent="0">
              <a:buNone/>
            </a:pPr>
            <a:r>
              <a:rPr lang="sk-SK" altLang="sk-SK" dirty="0" smtClean="0"/>
              <a:t>Kde 	S – charakteristická plocha telesa</a:t>
            </a:r>
          </a:p>
          <a:p>
            <a:pPr marL="342900" lvl="1" indent="0">
              <a:buNone/>
            </a:pPr>
            <a:r>
              <a:rPr lang="sk-SK" altLang="sk-SK" dirty="0" smtClean="0"/>
              <a:t>		c – súčiniteľ aerodynamickej sily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lokTextu 10"/>
              <p:cNvSpPr txBox="1"/>
              <p:nvPr/>
            </p:nvSpPr>
            <p:spPr>
              <a:xfrm>
                <a:off x="5076056" y="1052736"/>
                <a:ext cx="167013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11" name="BlokText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052736"/>
                <a:ext cx="1670137" cy="518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BlokTextu 15"/>
              <p:cNvSpPr txBox="1"/>
              <p:nvPr/>
            </p:nvSpPr>
            <p:spPr>
              <a:xfrm>
                <a:off x="5076056" y="1988840"/>
                <a:ext cx="179504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sk-SK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16" name="BlokText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988840"/>
                <a:ext cx="1795043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BlokTextu 16"/>
              <p:cNvSpPr txBox="1"/>
              <p:nvPr/>
            </p:nvSpPr>
            <p:spPr>
              <a:xfrm>
                <a:off x="5076056" y="2838388"/>
                <a:ext cx="179504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sk-SK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17" name="BlokTextu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838388"/>
                <a:ext cx="1795043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BlokTextu 17"/>
              <p:cNvSpPr txBox="1"/>
              <p:nvPr/>
            </p:nvSpPr>
            <p:spPr>
              <a:xfrm>
                <a:off x="5076056" y="3717033"/>
                <a:ext cx="184191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sk-SK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18" name="BlokText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717033"/>
                <a:ext cx="1841914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Obrázo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8424" y="1844824"/>
            <a:ext cx="648024" cy="703237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9240" y="2833205"/>
            <a:ext cx="674759" cy="771599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4267" y="3717033"/>
            <a:ext cx="669733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275" y="0"/>
            <a:ext cx="7886700" cy="1325563"/>
          </a:xfrm>
        </p:spPr>
        <p:txBody>
          <a:bodyPr/>
          <a:lstStyle/>
          <a:p>
            <a:r>
              <a:rPr lang="sk-SK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Medzná vrstva</a:t>
            </a:r>
            <a:endParaRPr lang="sk-SK" dirty="0"/>
          </a:p>
        </p:txBody>
      </p:sp>
      <p:pic>
        <p:nvPicPr>
          <p:cNvPr id="6" name="Picture 182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971600" y="3828578"/>
            <a:ext cx="3061335" cy="1810385"/>
          </a:xfrm>
          <a:prstGeom prst="rect">
            <a:avLst/>
          </a:prstGeom>
          <a:noFill/>
        </p:spPr>
      </p:pic>
      <p:pic>
        <p:nvPicPr>
          <p:cNvPr id="7" name="Picture 184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217160" y="4149080"/>
            <a:ext cx="3298190" cy="1383665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35274" y="1052736"/>
            <a:ext cx="9108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</a:t>
            </a:r>
            <a: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každom telese okolo ktorého prúdi tekutina, alebo ktoré sa samo v tekutine pohybuje, vzniká vplyvom viskozity tenká vrstva zabrzdenej tekutiny – 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medzná vrstva</a:t>
            </a:r>
            <a: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sk-SK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Táto </a:t>
            </a:r>
            <a: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vrstva môže mať niekoľko podôb. Najjednoduchší prípad medznej vrstvy vzniká na tenkej doske umiestnenej paralelne s prúdom tekutiny</a:t>
            </a: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sk-SK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Medzná vrstva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179512" y="1052736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Medznú vrstvu ďalej ovplyvňuje skutočnosť, že prúdenie v nej môže byť buď 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laminárne</a:t>
            </a:r>
            <a: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alebo </a:t>
            </a:r>
            <a:r>
              <a:rPr lang="sk-SK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turbulentné.</a:t>
            </a:r>
            <a:r>
              <a:rPr lang="sk-SK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 </a:t>
            </a:r>
            <a: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prednej časti je 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medzná</a:t>
            </a:r>
            <a: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vrstva</a:t>
            </a:r>
            <a: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laminárna</a:t>
            </a:r>
            <a: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v zadnej 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turbulentná</a:t>
            </a:r>
            <a: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 medzi nimi je</a:t>
            </a: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prechodová oblasť</a:t>
            </a:r>
            <a:r>
              <a:rPr lang="sk-SK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188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07504" y="2378299"/>
            <a:ext cx="2988310" cy="1525905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395536" y="4013806"/>
            <a:ext cx="9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ea typeface="Times New Roman" panose="02020603050405020304" pitchFamily="18" charset="0"/>
              </a:rPr>
              <a:t>Kritérium pre stanovenie prechodu laminárnej medznej vrstvy na </a:t>
            </a:r>
            <a:r>
              <a:rPr lang="sk-SK" dirty="0" smtClean="0">
                <a:ea typeface="Times New Roman" panose="02020603050405020304" pitchFamily="18" charset="0"/>
              </a:rPr>
              <a:t>turbulentnú je tzv. kritické Reynoldsovo číslo. Pre voľné prúdenie je hodnota </a:t>
            </a:r>
            <a:r>
              <a:rPr lang="sk-SK" dirty="0" err="1" smtClean="0">
                <a:ea typeface="Times New Roman" panose="02020603050405020304" pitchFamily="18" charset="0"/>
              </a:rPr>
              <a:t>Re</a:t>
            </a:r>
            <a:r>
              <a:rPr lang="sk-SK" sz="1400" dirty="0" err="1" smtClean="0">
                <a:ea typeface="Times New Roman" panose="02020603050405020304" pitchFamily="18" charset="0"/>
              </a:rPr>
              <a:t>k</a:t>
            </a:r>
            <a:r>
              <a:rPr lang="sk-SK" dirty="0" smtClean="0">
                <a:ea typeface="Times New Roman" panose="02020603050405020304" pitchFamily="18" charset="0"/>
              </a:rPr>
              <a:t> = 5.10</a:t>
            </a:r>
            <a:r>
              <a:rPr lang="sk-SK" baseline="30000" dirty="0" smtClean="0">
                <a:ea typeface="Times New Roman" panose="02020603050405020304" pitchFamily="18" charset="0"/>
              </a:rPr>
              <a:t>5</a:t>
            </a:r>
            <a:endParaRPr lang="sk-SK" baseline="300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660137"/>
            <a:ext cx="4588719" cy="182680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5445224"/>
            <a:ext cx="653974" cy="37487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5877272"/>
            <a:ext cx="2941762" cy="321016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5220072" y="5137447"/>
            <a:ext cx="3852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 prípade turbulentnej medznej vrstvy od začiatku</a:t>
            </a:r>
            <a:endParaRPr lang="sk-SK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764704"/>
            <a:ext cx="8892480" cy="5301208"/>
          </a:xfrm>
        </p:spPr>
        <p:txBody>
          <a:bodyPr/>
          <a:lstStyle/>
          <a:p>
            <a:r>
              <a:rPr lang="sk-SK" sz="1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 obtekaní sa tlak pozdĺž dosky nemení. Pri zaoblených telesách, však dochádza k zmene tlaku a rýchlosti na povrchu telesa  </a:t>
            </a:r>
          </a:p>
          <a:p>
            <a:r>
              <a:rPr lang="sk-SK" sz="1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sk-SK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oblasti rastúceho tlaku sú častice tekutiny brzdené, a to vnútorným trením, ale tiež kladným tlakovým gradientom. </a:t>
            </a:r>
            <a:endParaRPr lang="sk-SK" sz="19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Rýchlosť </a:t>
            </a:r>
            <a:r>
              <a:rPr lang="sk-SK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medznej vrstve klesá, rýchlostný profil medznej vrstvy sa tým deformuje, na rýchlostnom profile vznikne </a:t>
            </a:r>
            <a:r>
              <a:rPr lang="sk-SK" sz="19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inflexný</a:t>
            </a:r>
            <a:r>
              <a:rPr lang="sk-SK" sz="1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bod, až dôjde k tomu, že rýchlostný profil zviera so stenou pravý uhol (má smer normály) - 3. V tomto okamihu sa častice tekutiny zastavili. </a:t>
            </a:r>
          </a:p>
          <a:p>
            <a:r>
              <a:rPr lang="sk-SK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ďalšom priebehu nastáva účinkom kladného tlakového </a:t>
            </a:r>
            <a:r>
              <a:rPr lang="sk-SK" sz="1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gradientu</a:t>
            </a:r>
            <a:r>
              <a:rPr lang="sk-SK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smerujúceho proti zmyslu prúdu pri stene. Pri styku so základným prúdom sa vzďaľujú pohybujúce častice od steny, čo vede k odtrhnutiu medznej vrstvy. 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4149080"/>
            <a:ext cx="3438153" cy="1819256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36712"/>
          </a:xfrm>
        </p:spPr>
        <p:txBody>
          <a:bodyPr/>
          <a:lstStyle/>
          <a:p>
            <a:r>
              <a:rPr lang="sk-SK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Odtrhnutie prúdu</a:t>
            </a: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908720"/>
          </a:xfrm>
        </p:spPr>
        <p:txBody>
          <a:bodyPr/>
          <a:lstStyle/>
          <a:p>
            <a:r>
              <a:rPr lang="sk-SK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Úplav</a:t>
            </a:r>
            <a:endParaRPr lang="sk-SK" dirty="0"/>
          </a:p>
        </p:txBody>
      </p:sp>
      <p:pic>
        <p:nvPicPr>
          <p:cNvPr id="5" name="Picture 212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79512" y="4365104"/>
            <a:ext cx="3199130" cy="1191260"/>
          </a:xfrm>
          <a:prstGeom prst="rect">
            <a:avLst/>
          </a:prstGeom>
          <a:noFill/>
        </p:spPr>
      </p:pic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0" y="764704"/>
            <a:ext cx="9180512" cy="3816424"/>
          </a:xfrm>
        </p:spPr>
        <p:txBody>
          <a:bodyPr>
            <a:normAutofit/>
          </a:bodyPr>
          <a:lstStyle/>
          <a:p>
            <a:r>
              <a:rPr lang="sk-SK" sz="1800" dirty="0" err="1" smtClean="0">
                <a:solidFill>
                  <a:schemeClr val="tx1"/>
                </a:solidFill>
              </a:rPr>
              <a:t>Úplav</a:t>
            </a:r>
            <a:r>
              <a:rPr lang="sk-SK" sz="1800" dirty="0" smtClean="0">
                <a:solidFill>
                  <a:schemeClr val="tx1"/>
                </a:solidFill>
              </a:rPr>
              <a:t> je odplavená medzná vrstva. Je to narušená časť prúdu za telesom.</a:t>
            </a:r>
          </a:p>
          <a:p>
            <a:r>
              <a:rPr lang="sk-SK" sz="1800" dirty="0"/>
              <a:t>Keď je teleso obtekané </a:t>
            </a:r>
            <a:r>
              <a:rPr lang="sk-SK" sz="1800" b="1" dirty="0"/>
              <a:t>bez odtrhnutia medznej vrstvy</a:t>
            </a:r>
            <a:r>
              <a:rPr lang="sk-SK" sz="1800" dirty="0"/>
              <a:t>, je </a:t>
            </a:r>
            <a:r>
              <a:rPr lang="sk-SK" sz="1800" dirty="0" err="1"/>
              <a:t>úplav</a:t>
            </a:r>
            <a:r>
              <a:rPr lang="sk-SK" sz="1800" dirty="0"/>
              <a:t> tvorený časticami, ktoré prešli medzi vrstvou telesa a ich rýchlosť je zmenšená. V úplave nie je spätné prúdenie, je v ňom len pokračovanie spojených medzných vrstiev. </a:t>
            </a:r>
            <a:endParaRPr lang="sk-SK" sz="1800" dirty="0" smtClean="0"/>
          </a:p>
          <a:p>
            <a:r>
              <a:rPr lang="sk-SK" sz="1800" dirty="0" smtClean="0"/>
              <a:t>V </a:t>
            </a:r>
            <a:r>
              <a:rPr lang="sk-SK" sz="1800" dirty="0"/>
              <a:t>tomto prípade je tvar </a:t>
            </a:r>
            <a:r>
              <a:rPr lang="sk-SK" sz="1800" dirty="0" err="1"/>
              <a:t>úplavu</a:t>
            </a:r>
            <a:r>
              <a:rPr lang="sk-SK" sz="1800" dirty="0"/>
              <a:t> prakticky rovnaký tak pre laminárnu ako aj turbulentnú medznú vrstvu. V turbulentnej medznej vrstve je možné očakávať rýchlejšie rozširovanie a vyrovnanie </a:t>
            </a:r>
            <a:r>
              <a:rPr lang="sk-SK" sz="1800" dirty="0" err="1" smtClean="0"/>
              <a:t>úplavu</a:t>
            </a:r>
            <a:endParaRPr lang="sk-SK" sz="1800" dirty="0" smtClean="0"/>
          </a:p>
          <a:p>
            <a:r>
              <a:rPr lang="sk-SK" sz="1800" dirty="0" err="1"/>
              <a:t>Úplav</a:t>
            </a:r>
            <a:r>
              <a:rPr lang="sk-SK" sz="1800" dirty="0"/>
              <a:t> za telesami </a:t>
            </a:r>
            <a:r>
              <a:rPr lang="sk-SK" sz="1800" b="1" dirty="0"/>
              <a:t>obtekanými s odtrhnutím </a:t>
            </a:r>
            <a:r>
              <a:rPr lang="sk-SK" sz="1800" dirty="0"/>
              <a:t>má iný charakter. Na zadnej strane telesa je podtlak, ktorý sa v úplave za telesom pozvoľne vyrovnáva na hodnotu tlaku vo vonkajšom prúde. Celý </a:t>
            </a:r>
            <a:r>
              <a:rPr lang="sk-SK" sz="1800" dirty="0" err="1"/>
              <a:t>úplav</a:t>
            </a:r>
            <a:r>
              <a:rPr lang="sk-SK" sz="1800" dirty="0"/>
              <a:t> je prestúpený vírmi, tvoriacimi sa za telesom a odnášanými prúdom tekutiny</a:t>
            </a:r>
            <a:endParaRPr lang="sk-SK" sz="1800" dirty="0" smtClean="0">
              <a:solidFill>
                <a:schemeClr val="tx1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/>
          <a:srcRect l="5093" t="16145" r="33422" b="36537"/>
          <a:stretch/>
        </p:blipFill>
        <p:spPr>
          <a:xfrm>
            <a:off x="3635896" y="3645024"/>
            <a:ext cx="5378888" cy="31046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580</Words>
  <Application>Microsoft Office PowerPoint</Application>
  <PresentationFormat>Prezentácia na obrazovke (4:3)</PresentationFormat>
  <Paragraphs>55</Paragraphs>
  <Slides>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Motív Office</vt:lpstr>
      <vt:lpstr>Aerodynamika veterných zariadení</vt:lpstr>
      <vt:lpstr>AVZ - Úvod</vt:lpstr>
      <vt:lpstr>Obtekanie telies</vt:lpstr>
      <vt:lpstr>Sily pôsobiace na telesá</vt:lpstr>
      <vt:lpstr>Medzná vrstva</vt:lpstr>
      <vt:lpstr>Medzná vrstva</vt:lpstr>
      <vt:lpstr>Odtrhnutie prúdu</vt:lpstr>
      <vt:lpstr>Úplav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Aerodynamika veterných zariadení</dc:title>
  <dc:creator>Dusan Kudelas</dc:creator>
  <cp:lastModifiedBy>Dusan Kudelas</cp:lastModifiedBy>
  <cp:revision>12</cp:revision>
  <dcterms:created xsi:type="dcterms:W3CDTF">2020-10-13T09:45:50Z</dcterms:created>
  <dcterms:modified xsi:type="dcterms:W3CDTF">2021-09-28T15:38:48Z</dcterms:modified>
</cp:coreProperties>
</file>