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sk-SK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99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4542" y="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399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 noProof="0"/>
              <a:t>Kliknite sem a upravte štýly predlohy textu.</a:t>
            </a:r>
          </a:p>
          <a:p>
            <a:pPr lvl="1"/>
            <a:r>
              <a:rPr lang="sk-SK" noProof="0"/>
              <a:t>Druhá úroveň</a:t>
            </a:r>
          </a:p>
          <a:p>
            <a:pPr lvl="2"/>
            <a:r>
              <a:rPr lang="sk-SK" noProof="0"/>
              <a:t>Tretia úroveň</a:t>
            </a:r>
          </a:p>
          <a:p>
            <a:pPr lvl="3"/>
            <a:r>
              <a:rPr lang="sk-SK" noProof="0"/>
              <a:t>Štvrtá úroveň</a:t>
            </a:r>
          </a:p>
          <a:p>
            <a:pPr lvl="4"/>
            <a:r>
              <a:rPr lang="sk-SK" noProof="0"/>
              <a:t>Piata úroveň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A18D8E3-1657-453D-83CF-AC3AEA530BAD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2D8E54A-6E8F-4FF1-87B3-2402865AA2DF}" type="slidenum">
              <a:rPr lang="sk-SK" smtClean="0"/>
              <a:pPr/>
              <a:t>1</a:t>
            </a:fld>
            <a:endParaRPr lang="sk-SK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k-SK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763000" cy="5943600"/>
            <a:chOff x="0" y="0"/>
            <a:chExt cx="5520" cy="3744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sk-SK" sz="2400">
                <a:latin typeface="Times New Roman" pitchFamily="18" charset="0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0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sk-SK" sz="2400">
                  <a:latin typeface="Times New Roman" pitchFamily="18" charset="0"/>
                </a:endParaRPr>
              </a:p>
            </p:txBody>
          </p:sp>
          <p:sp>
            <p:nvSpPr>
              <p:cNvPr id="11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sk-SK" sz="2400">
                  <a:latin typeface="Times New Roman" pitchFamily="18" charset="0"/>
                </a:endParaRPr>
              </a:p>
            </p:txBody>
          </p:sp>
          <p:sp>
            <p:nvSpPr>
              <p:cNvPr id="12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sk-SK"/>
              </a:p>
            </p:txBody>
          </p:sp>
        </p:grpSp>
        <p:grpSp>
          <p:nvGrpSpPr>
            <p:cNvPr id="7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8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sk-SK" sz="2400">
                  <a:latin typeface="Times New Roman" pitchFamily="18" charset="0"/>
                </a:endParaRPr>
              </a:p>
            </p:txBody>
          </p:sp>
          <p:sp>
            <p:nvSpPr>
              <p:cNvPr id="9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sk-SK"/>
              </a:p>
            </p:txBody>
          </p:sp>
        </p:grpSp>
      </p:grpSp>
      <p:sp>
        <p:nvSpPr>
          <p:cNvPr id="7179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2057400" y="1143000"/>
            <a:ext cx="6629400" cy="2209800"/>
          </a:xfrm>
        </p:spPr>
        <p:txBody>
          <a:bodyPr/>
          <a:lstStyle>
            <a:lvl1pPr>
              <a:defRPr sz="4800"/>
            </a:lvl1pPr>
          </a:lstStyle>
          <a:p>
            <a:r>
              <a:rPr lang="sk-SK"/>
              <a:t>Kliknite sem a upravte štýl predlohy nadpisov.</a:t>
            </a:r>
          </a:p>
        </p:txBody>
      </p:sp>
      <p:sp>
        <p:nvSpPr>
          <p:cNvPr id="7180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6858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sk-SK"/>
              <a:t>Kliknite sem a upravte štýl predlohy podnadpisov.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half" idx="10"/>
          </p:nvPr>
        </p:nvSpPr>
        <p:spPr>
          <a:xfrm>
            <a:off x="912813" y="625157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0962BF-89B6-4C3C-BFC8-0C3FCB54AF87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CE2C88-8458-4357-B58B-7412EF0E4425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2A0213-2A04-4B6D-AB75-602EB507FD6A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ext a dva objek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quarter" idx="2"/>
          </p:nvPr>
        </p:nvSpPr>
        <p:spPr>
          <a:xfrm>
            <a:off x="4876800" y="1600200"/>
            <a:ext cx="3810000" cy="2189163"/>
          </a:xfrm>
        </p:spPr>
        <p:txBody>
          <a:bodyPr/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3"/>
          </p:nvPr>
        </p:nvSpPr>
        <p:spPr>
          <a:xfrm>
            <a:off x="4876800" y="3941763"/>
            <a:ext cx="3810000" cy="2189162"/>
          </a:xfrm>
        </p:spPr>
        <p:txBody>
          <a:bodyPr/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8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66E591-13AF-454D-8D08-C1C5A5FED9D6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Nadpis a diagram alebo organizačná sché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objektu SmartArt 2"/>
          <p:cNvSpPr>
            <a:spLocks noGrp="1"/>
          </p:cNvSpPr>
          <p:nvPr>
            <p:ph type="dgm" idx="1"/>
          </p:nvPr>
        </p:nvSpPr>
        <p:spPr>
          <a:xfrm>
            <a:off x="914400" y="1600200"/>
            <a:ext cx="7772400" cy="4530725"/>
          </a:xfrm>
        </p:spPr>
        <p:txBody>
          <a:bodyPr/>
          <a:lstStyle/>
          <a:p>
            <a:pPr lvl="0"/>
            <a:endParaRPr lang="sk-SK" noProof="0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026700-C651-4A5D-9BE6-95586F4938AE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01C050-CD20-42BA-A777-AE12CEBF440F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FAA001-3C63-4CAC-A7BF-1BC8488D3650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2F7BF2-4EA4-4335-B7B8-F816F45C0D8D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EC1FAC-991A-488B-9414-FE242A0CE900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F41B26-7F63-4271-8285-4F721E7139AA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78055A-8492-423A-A976-76A06BF33AF5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CAC7BB-316F-493C-B1B3-4C0276F02F5F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A8B2D6-7DAD-4449-85FC-C0B3E083FB3E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k-SK" noProof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E6AF11-11FC-4CBD-90F6-12DEA8E0F50D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458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6147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sk-SK" sz="2400">
                <a:latin typeface="Times New Roman" pitchFamily="18" charset="0"/>
              </a:endParaRPr>
            </a:p>
          </p:txBody>
        </p:sp>
        <p:grpSp>
          <p:nvGrpSpPr>
            <p:cNvPr id="19466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6149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sk-SK" sz="2400">
                  <a:latin typeface="Times New Roman" pitchFamily="18" charset="0"/>
                </a:endParaRPr>
              </a:p>
            </p:txBody>
          </p:sp>
          <p:sp>
            <p:nvSpPr>
              <p:cNvPr id="6150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sk-SK"/>
              </a:p>
            </p:txBody>
          </p:sp>
        </p:grpSp>
      </p:grpSp>
      <p:sp>
        <p:nvSpPr>
          <p:cNvPr id="19459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k-SK"/>
              <a:t>Kliknite sem a upravte štýl predlohy nadpisov.</a:t>
            </a:r>
          </a:p>
        </p:txBody>
      </p:sp>
      <p:sp>
        <p:nvSpPr>
          <p:cNvPr id="19460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6153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51575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154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155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fld id="{4C6D0141-9BD1-461F-8DB1-DD921CF94EDA}" type="slidenum">
              <a:rPr lang="sk-SK"/>
              <a:pPr>
                <a:defRPr/>
              </a:pPr>
              <a:t>‹#›</a:t>
            </a:fld>
            <a:endParaRPr lang="sk-SK"/>
          </a:p>
        </p:txBody>
      </p:sp>
      <p:sp>
        <p:nvSpPr>
          <p:cNvPr id="6156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  <p:sldLayoutId id="2147483692" r:id="rId12"/>
    <p:sldLayoutId id="2147483693" r:id="rId13"/>
    <p:sldLayoutId id="2147483694" r:id="rId1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 sz="23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1700213"/>
            <a:ext cx="7988300" cy="1470025"/>
          </a:xfrm>
        </p:spPr>
        <p:txBody>
          <a:bodyPr/>
          <a:lstStyle/>
          <a:p>
            <a:pPr algn="ctr" eaLnBrk="1" hangingPunct="1"/>
            <a:r>
              <a:rPr lang="sk-SK" sz="4400" dirty="0"/>
              <a:t>        Aerodynamika veterných zariadení 2 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03350" y="4437063"/>
            <a:ext cx="6865938" cy="592137"/>
          </a:xfrm>
        </p:spPr>
        <p:txBody>
          <a:bodyPr/>
          <a:lstStyle/>
          <a:p>
            <a:pPr eaLnBrk="1" hangingPunct="1"/>
            <a:r>
              <a:rPr lang="sk-SK" dirty="0"/>
              <a:t>prof. Ing. Dušan Kudelas, PhD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08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62102" y="2493971"/>
            <a:ext cx="5581898" cy="43640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Sily pôsobiace na obtekané telesá 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914400" y="1600200"/>
            <a:ext cx="8050088" cy="2260847"/>
          </a:xfrm>
        </p:spPr>
        <p:txBody>
          <a:bodyPr/>
          <a:lstStyle/>
          <a:p>
            <a:r>
              <a:rPr lang="sk-SK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Výslednú silu a moment je možné rozložiť na tri zložky: </a:t>
            </a:r>
            <a:r>
              <a:rPr lang="sk-SK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odpor , vztlak a bočnú silu a moment </a:t>
            </a:r>
            <a:r>
              <a:rPr lang="sk-SK" b="1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klopivý</a:t>
            </a:r>
            <a:r>
              <a:rPr lang="sk-SK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, </a:t>
            </a:r>
            <a:r>
              <a:rPr lang="sk-SK" b="1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klonivý</a:t>
            </a:r>
            <a:r>
              <a:rPr lang="sk-SK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 </a:t>
            </a:r>
            <a:r>
              <a:rPr lang="sk-SK" b="1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zatáčavý</a:t>
            </a:r>
            <a:r>
              <a:rPr lang="sk-SK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b="1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Fx</a:t>
            </a:r>
            <a:r>
              <a:rPr lang="sk-SK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sk-SK" b="1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Fy</a:t>
            </a:r>
            <a:r>
              <a:rPr lang="sk-SK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sk-SK" b="1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Fz</a:t>
            </a:r>
            <a:r>
              <a:rPr lang="sk-SK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sk-SK" b="1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Mx</a:t>
            </a:r>
            <a:r>
              <a:rPr lang="sk-SK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My, </a:t>
            </a:r>
            <a:r>
              <a:rPr lang="sk-SK" b="1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Mz</a:t>
            </a:r>
            <a:r>
              <a:rPr lang="sk-SK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endParaRPr lang="sk-SK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819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4876800"/>
            <a:ext cx="3609975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2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5846" y="1916832"/>
            <a:ext cx="8368154" cy="2174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355976" y="5417840"/>
            <a:ext cx="4635515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Medzná vrstva</a:t>
            </a:r>
            <a:endParaRPr lang="sk-SK" dirty="0"/>
          </a:p>
        </p:txBody>
      </p:sp>
      <p:pic>
        <p:nvPicPr>
          <p:cNvPr id="8294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4149080"/>
            <a:ext cx="3265541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94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6016" y="4581128"/>
            <a:ext cx="3635875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949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3567" y="1628800"/>
            <a:ext cx="8164055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Medzná vrstva</a:t>
            </a:r>
            <a:endParaRPr lang="sk-SK" dirty="0"/>
          </a:p>
        </p:txBody>
      </p:sp>
      <p:pic>
        <p:nvPicPr>
          <p:cNvPr id="839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769768"/>
            <a:ext cx="4335982" cy="2088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397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1628800"/>
            <a:ext cx="8064896" cy="22977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397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86225" y="4876800"/>
            <a:ext cx="5057775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251520" y="0"/>
            <a:ext cx="8892480" cy="6858000"/>
          </a:xfrm>
        </p:spPr>
        <p:txBody>
          <a:bodyPr/>
          <a:lstStyle/>
          <a:p>
            <a:r>
              <a:rPr lang="sk-SK" sz="19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 oblasti rastúceho tlaku sú častice tekutiny brzdené, a to vnútorným trením, ale tiež kladným tlakovým </a:t>
            </a:r>
            <a:r>
              <a:rPr lang="sk-SK" sz="19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gradientom</a:t>
            </a:r>
            <a:r>
              <a:rPr lang="sk-SK" sz="19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Rýchlosť v medznej vrstve klesá, rýchlostný profil medznej vrstvy sa tým deformuje, na rýchlostnom profile vznikne </a:t>
            </a:r>
            <a:r>
              <a:rPr lang="sk-SK" sz="1900" b="1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inflexný</a:t>
            </a:r>
            <a:r>
              <a:rPr lang="sk-SK" sz="19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bod, až dôjde k tomu, že rýchlostný profil zviera so stenou pravý uhol (má smer normály) - 3. V tomto okamihu sa častice tekutiny zastavili. </a:t>
            </a:r>
          </a:p>
          <a:p>
            <a:r>
              <a:rPr lang="sk-SK" sz="19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 ďalšom priebehu nastáva účinkom kladného tlakového </a:t>
            </a:r>
            <a:r>
              <a:rPr lang="sk-SK" sz="19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gradientu</a:t>
            </a:r>
            <a:r>
              <a:rPr lang="sk-SK" sz="19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smerujúceho proti zmyslu prúdu pri stene. Pri styku so základným prúdom sa vzďaľujú pohybujúce častice od steny, čo vede k odtrhnutiu medznej vrstvy. </a:t>
            </a:r>
          </a:p>
          <a:p>
            <a:r>
              <a:rPr lang="sk-SK" sz="19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 tom, či sa medzná vrstva odtrhne a v ktorom mieste, rozhoduje tlakový </a:t>
            </a:r>
            <a:r>
              <a:rPr lang="sk-SK" sz="19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</a:t>
            </a:r>
            <a:r>
              <a:rPr lang="sk-SK" sz="19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pozdĺž povrchu telesa a tiež skutočnosť, či je v medznej vrstve prúdenie laminárne alebo turbulentné. V žiadnom prípade nemôže nastať odtrhnutie medznej vrstvy pri obtekaní zakrivenej steny v jej prvej časti. Dá sa dokázať, že poloha bodu odtrhnutia nezávisí pri laminárnej medznej vrstvy na </a:t>
            </a:r>
            <a:r>
              <a:rPr lang="sk-SK" sz="19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</a:t>
            </a:r>
            <a:r>
              <a:rPr lang="sk-SK" sz="19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čísle.</a:t>
            </a:r>
            <a:endParaRPr lang="sk-SK" sz="1900" dirty="0"/>
          </a:p>
        </p:txBody>
      </p:sp>
      <p:pic>
        <p:nvPicPr>
          <p:cNvPr id="849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4293096"/>
            <a:ext cx="6048672" cy="27211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Úplav</a:t>
            </a:r>
            <a:endParaRPr lang="sk-SK" dirty="0"/>
          </a:p>
        </p:txBody>
      </p:sp>
      <p:pic>
        <p:nvPicPr>
          <p:cNvPr id="860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1840" y="5314950"/>
            <a:ext cx="4143375" cy="154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601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1556791"/>
            <a:ext cx="8208912" cy="36932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Odpor telies</a:t>
            </a:r>
            <a:endParaRPr lang="sk-SK" dirty="0"/>
          </a:p>
        </p:txBody>
      </p:sp>
      <p:pic>
        <p:nvPicPr>
          <p:cNvPr id="870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628800"/>
            <a:ext cx="8460432" cy="4836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Vrstvy">
  <a:themeElements>
    <a:clrScheme name="Vrstvy 6">
      <a:dk1>
        <a:srgbClr val="000000"/>
      </a:dk1>
      <a:lt1>
        <a:srgbClr val="FFFFE1"/>
      </a:lt1>
      <a:dk2>
        <a:srgbClr val="330033"/>
      </a:dk2>
      <a:lt2>
        <a:srgbClr val="330033"/>
      </a:lt2>
      <a:accent1>
        <a:srgbClr val="CCCC99"/>
      </a:accent1>
      <a:accent2>
        <a:srgbClr val="FF0000"/>
      </a:accent2>
      <a:accent3>
        <a:srgbClr val="FFFFEE"/>
      </a:accent3>
      <a:accent4>
        <a:srgbClr val="000000"/>
      </a:accent4>
      <a:accent5>
        <a:srgbClr val="E2E2CA"/>
      </a:accent5>
      <a:accent6>
        <a:srgbClr val="E70000"/>
      </a:accent6>
      <a:hlink>
        <a:srgbClr val="990033"/>
      </a:hlink>
      <a:folHlink>
        <a:srgbClr val="B2B2B2"/>
      </a:folHlink>
    </a:clrScheme>
    <a:fontScheme name="Vrstvy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rstvy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rstvy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rstvy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rstvy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rstvy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rstvy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rstvy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rstvy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rstvy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rstvy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ív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Layers</Template>
  <TotalTime>162</TotalTime>
  <Words>234</Words>
  <Application>Microsoft Office PowerPoint</Application>
  <PresentationFormat>Prezentácia na obrazovke (4:3)</PresentationFormat>
  <Paragraphs>12</Paragraphs>
  <Slides>8</Slides>
  <Notes>1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8</vt:i4>
      </vt:variant>
    </vt:vector>
  </HeadingPairs>
  <TitlesOfParts>
    <vt:vector size="12" baseType="lpstr">
      <vt:lpstr>Arial</vt:lpstr>
      <vt:lpstr>Times New Roman</vt:lpstr>
      <vt:lpstr>Wingdings</vt:lpstr>
      <vt:lpstr>Vrstvy</vt:lpstr>
      <vt:lpstr>        Aerodynamika veterných zariadení 2 </vt:lpstr>
      <vt:lpstr>Sily pôsobiace na obtekané telesá </vt:lpstr>
      <vt:lpstr>Prezentácia programu PowerPoint</vt:lpstr>
      <vt:lpstr>Medzná vrstva</vt:lpstr>
      <vt:lpstr>Medzná vrstva</vt:lpstr>
      <vt:lpstr>Prezentácia programu PowerPoint</vt:lpstr>
      <vt:lpstr>Úplav</vt:lpstr>
      <vt:lpstr>Odpor telies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Prúdenie kvapalín a plynov</dc:title>
  <dc:creator>Dusank</dc:creator>
  <cp:lastModifiedBy>Dusan Kudelas</cp:lastModifiedBy>
  <cp:revision>19</cp:revision>
  <dcterms:created xsi:type="dcterms:W3CDTF">2011-10-18T15:45:02Z</dcterms:created>
  <dcterms:modified xsi:type="dcterms:W3CDTF">2023-10-04T07:10:45Z</dcterms:modified>
</cp:coreProperties>
</file>