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D323C-4591-43C1-AFE2-B1CBFF9B85B8}" type="datetimeFigureOut">
              <a:rPr lang="sk-SK" smtClean="0"/>
              <a:t>12. 10. 2022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2A68A-DEB5-4631-86E1-67D2D7B145F9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96141-45F4-4C90-8C9A-BD4CE5C35F8C}" type="slidenum">
              <a:rPr lang="en-US"/>
              <a:pPr/>
              <a:t>11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Because C</a:t>
            </a:r>
            <a:r>
              <a:rPr lang="en-US" baseline="-25000"/>
              <a:t>d</a:t>
            </a:r>
            <a:r>
              <a:rPr lang="en-US"/>
              <a:t>turb which is in B depends on Re range.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87E1B-6306-4237-8185-B7C64FCB5967}" type="slidenum">
              <a:rPr lang="en-US"/>
              <a:pPr/>
              <a:t>12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</a:t>
            </a:r>
            <a:r>
              <a:rPr lang="en-US" dirty="0" err="1"/>
              <a:t>C</a:t>
            </a:r>
            <a:r>
              <a:rPr lang="en-US" baseline="-25000" dirty="0" err="1"/>
              <a:t>d</a:t>
            </a:r>
            <a:r>
              <a:rPr lang="en-US" dirty="0" err="1"/>
              <a:t>turb</a:t>
            </a:r>
            <a:r>
              <a:rPr lang="en-US" dirty="0"/>
              <a:t> which is in B depends on Re range.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826B1-A82A-4AF7-BF01-684DF179131D}" type="slidenum">
              <a:rPr lang="en-US"/>
              <a:pPr/>
              <a:t>15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Both flat plate and pipe do not have wakes.</a:t>
            </a:r>
          </a:p>
          <a:p>
            <a:r>
              <a:rPr lang="en-US"/>
              <a:t>Both have similar laminar and turbulent trends and function of roughness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AB9BA-88C6-4EC7-BB8E-8F6F60340A48}" type="slidenum">
              <a:rPr lang="en-US"/>
              <a:pPr/>
              <a:t>35</a:t>
            </a:fld>
            <a:endParaRPr lang="en-US"/>
          </a:p>
        </p:txBody>
      </p:sp>
      <p:sp>
        <p:nvSpPr>
          <p:cNvPr id="3399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SHAPE &amp; FLOW</a:t>
            </a:r>
          </a:p>
          <a:p>
            <a:r>
              <a:rPr lang="en-US"/>
              <a:t>230 yards for dimples</a:t>
            </a:r>
          </a:p>
          <a:p>
            <a:r>
              <a:rPr lang="en-US"/>
              <a:t>50 yards for smooth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0829F-4446-468D-B78F-C25EFA46AAD9}" type="slidenum">
              <a:rPr lang="en-US"/>
              <a:pPr/>
              <a:t>40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FBFCB-DC15-478E-89D2-E329BC6CD17D}" type="slidenum">
              <a:rPr lang="en-US"/>
              <a:pPr/>
              <a:t>41</a:t>
            </a:fld>
            <a:endParaRPr lang="en-US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66554-DC8F-4C9C-AB10-69C664814F3D}" type="slidenum">
              <a:rPr lang="en-US"/>
              <a:pPr/>
              <a:t>42</a:t>
            </a:fld>
            <a:endParaRPr lang="en-US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988D-316D-4F60-A6EA-3F45E4BBAAE2}" type="datetimeFigureOut">
              <a:rPr lang="sk-SK" smtClean="0"/>
              <a:t>12. 10. 2022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EA63-B732-44B4-973F-00DAD0B02E6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988D-316D-4F60-A6EA-3F45E4BBAAE2}" type="datetimeFigureOut">
              <a:rPr lang="sk-SK" smtClean="0"/>
              <a:t>12. 10. 2022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EA63-B732-44B4-973F-00DAD0B02E6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988D-316D-4F60-A6EA-3F45E4BBAAE2}" type="datetimeFigureOut">
              <a:rPr lang="sk-SK" smtClean="0"/>
              <a:t>12. 10. 2022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EA63-B732-44B4-973F-00DAD0B02E6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988D-316D-4F60-A6EA-3F45E4BBAAE2}" type="datetimeFigureOut">
              <a:rPr lang="sk-SK" smtClean="0"/>
              <a:t>12. 10. 2022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EA63-B732-44B4-973F-00DAD0B02E6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988D-316D-4F60-A6EA-3F45E4BBAAE2}" type="datetimeFigureOut">
              <a:rPr lang="sk-SK" smtClean="0"/>
              <a:t>12. 10. 2022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EA63-B732-44B4-973F-00DAD0B02E6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988D-316D-4F60-A6EA-3F45E4BBAAE2}" type="datetimeFigureOut">
              <a:rPr lang="sk-SK" smtClean="0"/>
              <a:t>12. 10. 2022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EA63-B732-44B4-973F-00DAD0B02E6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988D-316D-4F60-A6EA-3F45E4BBAAE2}" type="datetimeFigureOut">
              <a:rPr lang="sk-SK" smtClean="0"/>
              <a:t>12. 10. 2022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EA63-B732-44B4-973F-00DAD0B02E6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988D-316D-4F60-A6EA-3F45E4BBAAE2}" type="datetimeFigureOut">
              <a:rPr lang="sk-SK" smtClean="0"/>
              <a:t>12. 10. 2022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EA63-B732-44B4-973F-00DAD0B02E6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988D-316D-4F60-A6EA-3F45E4BBAAE2}" type="datetimeFigureOut">
              <a:rPr lang="sk-SK" smtClean="0"/>
              <a:t>12. 10. 2022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EA63-B732-44B4-973F-00DAD0B02E6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988D-316D-4F60-A6EA-3F45E4BBAAE2}" type="datetimeFigureOut">
              <a:rPr lang="sk-SK" smtClean="0"/>
              <a:t>12. 10. 2022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EA63-B732-44B4-973F-00DAD0B02E6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988D-316D-4F60-A6EA-3F45E4BBAAE2}" type="datetimeFigureOut">
              <a:rPr lang="sk-SK" smtClean="0"/>
              <a:t>12. 10. 2022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EA63-B732-44B4-973F-00DAD0B02E6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C988D-316D-4F60-A6EA-3F45E4BBAAE2}" type="datetimeFigureOut">
              <a:rPr lang="sk-SK" smtClean="0"/>
              <a:t>12. 10. 2022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CEA63-B732-44B4-973F-00DAD0B02E62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2009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Obtekanie a odpor telies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prof. </a:t>
            </a:r>
            <a:r>
              <a:rPr lang="sk-SK" dirty="0" smtClean="0"/>
              <a:t>Ing. Dušan </a:t>
            </a:r>
            <a:r>
              <a:rPr lang="sk-SK" dirty="0" err="1" smtClean="0"/>
              <a:t>Kudelas</a:t>
            </a:r>
            <a:r>
              <a:rPr lang="sk-SK" dirty="0" smtClean="0"/>
              <a:t>, </a:t>
            </a:r>
            <a:r>
              <a:rPr lang="sk-SK" dirty="0" err="1" smtClean="0"/>
              <a:t>PhD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C:\Documents and Settings\Jim Rohr\Desktop\TEXT ART-JPEG\CH09_JPEG\9-7.jpg"/>
          <p:cNvPicPr>
            <a:picLocks noChangeAspect="1" noChangeArrowheads="1"/>
          </p:cNvPicPr>
          <p:nvPr/>
        </p:nvPicPr>
        <p:blipFill>
          <a:blip r:embed="rId2" cstate="print"/>
          <a:srcRect b="39359"/>
          <a:stretch>
            <a:fillRect/>
          </a:stretch>
        </p:blipFill>
        <p:spPr bwMode="auto">
          <a:xfrm>
            <a:off x="1143000" y="1898650"/>
            <a:ext cx="6934200" cy="32829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1066800" y="165100"/>
            <a:ext cx="70675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/>
              <a:t>Must account for fact that turbulence </a:t>
            </a:r>
          </a:p>
          <a:p>
            <a:pPr algn="ctr"/>
            <a:r>
              <a:rPr lang="en-US" sz="3600"/>
              <a:t>does not start at x = 0</a:t>
            </a:r>
          </a:p>
          <a:p>
            <a:pPr algn="ctr"/>
            <a:r>
              <a:rPr lang="en-US" sz="3600"/>
              <a:t>-must </a:t>
            </a:r>
            <a:r>
              <a:rPr lang="en-US" sz="3600">
                <a:solidFill>
                  <a:srgbClr val="FF0000"/>
                </a:solidFill>
              </a:rPr>
              <a:t>subtract</a:t>
            </a:r>
            <a:r>
              <a:rPr lang="en-US" sz="3600"/>
              <a:t> B/Re</a:t>
            </a:r>
            <a:r>
              <a:rPr lang="en-US" sz="3600" baseline="-25000"/>
              <a:t>L</a:t>
            </a:r>
            <a:endParaRPr lang="en-US" sz="3600"/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838200" y="5576888"/>
            <a:ext cx="7759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C</a:t>
            </a:r>
            <a:r>
              <a:rPr lang="en-US" sz="2800" baseline="-25000"/>
              <a:t>D </a:t>
            </a:r>
            <a:r>
              <a:rPr lang="en-US" sz="2800"/>
              <a:t>correction term = B/Re</a:t>
            </a:r>
            <a:r>
              <a:rPr lang="en-US" sz="2800" baseline="-25000"/>
              <a:t>L</a:t>
            </a:r>
            <a:r>
              <a:rPr lang="en-US" sz="2800"/>
              <a:t> = Re</a:t>
            </a:r>
            <a:r>
              <a:rPr lang="en-US" sz="2800" baseline="-25000"/>
              <a:t>tr</a:t>
            </a:r>
            <a:r>
              <a:rPr lang="en-US" sz="2800"/>
              <a:t>(C</a:t>
            </a:r>
            <a:r>
              <a:rPr lang="en-US" sz="2800" baseline="-25000"/>
              <a:t>Dturb</a:t>
            </a:r>
            <a:r>
              <a:rPr lang="en-US" sz="2800"/>
              <a:t> – C</a:t>
            </a:r>
            <a:r>
              <a:rPr lang="en-US" sz="2800" baseline="-25000"/>
              <a:t>dlam</a:t>
            </a:r>
            <a:r>
              <a:rPr lang="en-US" sz="2800"/>
              <a:t>)/Re</a:t>
            </a:r>
            <a:r>
              <a:rPr lang="en-US" sz="2800" baseline="-25000"/>
              <a:t>L</a:t>
            </a:r>
            <a:endParaRPr lang="en-US" sz="2800"/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5562600" y="6096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/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5638800" y="6338888"/>
            <a:ext cx="725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Re</a:t>
            </a:r>
            <a:r>
              <a:rPr lang="en-US" sz="2800" baseline="-25000"/>
              <a:t>tr</a:t>
            </a:r>
          </a:p>
        </p:txBody>
      </p:sp>
      <p:sp>
        <p:nvSpPr>
          <p:cNvPr id="194568" name="Line 8"/>
          <p:cNvSpPr>
            <a:spLocks noChangeShapeType="1"/>
          </p:cNvSpPr>
          <p:nvPr/>
        </p:nvSpPr>
        <p:spPr bwMode="auto">
          <a:xfrm flipV="1">
            <a:off x="6096000" y="60198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94569" name="Line 9"/>
          <p:cNvSpPr>
            <a:spLocks noChangeShapeType="1"/>
          </p:cNvSpPr>
          <p:nvPr/>
        </p:nvSpPr>
        <p:spPr bwMode="auto">
          <a:xfrm flipV="1">
            <a:off x="6096000" y="60960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C:\Documents and Settings\Jim Rohr\Desktop\TEXT ART-JPEG\CH09_JPEG\9-7.jpg"/>
          <p:cNvPicPr>
            <a:picLocks noChangeAspect="1" noChangeArrowheads="1"/>
          </p:cNvPicPr>
          <p:nvPr/>
        </p:nvPicPr>
        <p:blipFill>
          <a:blip r:embed="rId3" cstate="print"/>
          <a:srcRect b="39359"/>
          <a:stretch>
            <a:fillRect/>
          </a:stretch>
        </p:blipFill>
        <p:spPr bwMode="auto">
          <a:xfrm>
            <a:off x="1066800" y="152400"/>
            <a:ext cx="6934200" cy="2209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685800" y="2895600"/>
            <a:ext cx="7813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C</a:t>
            </a:r>
            <a:r>
              <a:rPr lang="en-US" sz="2800" baseline="-25000"/>
              <a:t>D </a:t>
            </a:r>
            <a:r>
              <a:rPr lang="en-US" sz="2800"/>
              <a:t>correction term = </a:t>
            </a:r>
            <a:r>
              <a:rPr lang="en-US" sz="2800">
                <a:solidFill>
                  <a:srgbClr val="FF0000"/>
                </a:solidFill>
              </a:rPr>
              <a:t>B/Re</a:t>
            </a:r>
            <a:r>
              <a:rPr lang="en-US" sz="2800" baseline="-25000">
                <a:solidFill>
                  <a:srgbClr val="FF0000"/>
                </a:solidFill>
              </a:rPr>
              <a:t>L</a:t>
            </a:r>
            <a:r>
              <a:rPr lang="en-US" sz="2800"/>
              <a:t> = Re</a:t>
            </a:r>
            <a:r>
              <a:rPr lang="en-US" sz="2800" baseline="-25000"/>
              <a:t>tr</a:t>
            </a:r>
            <a:r>
              <a:rPr lang="en-US" sz="2800"/>
              <a:t>(</a:t>
            </a:r>
            <a:r>
              <a:rPr lang="en-US" sz="2800">
                <a:solidFill>
                  <a:schemeClr val="accent2"/>
                </a:solidFill>
              </a:rPr>
              <a:t>C</a:t>
            </a:r>
            <a:r>
              <a:rPr lang="en-US" sz="2800" baseline="-25000">
                <a:solidFill>
                  <a:schemeClr val="accent2"/>
                </a:solidFill>
              </a:rPr>
              <a:t>Dturb</a:t>
            </a:r>
            <a:r>
              <a:rPr lang="en-US" sz="2800"/>
              <a:t> – C</a:t>
            </a:r>
            <a:r>
              <a:rPr lang="en-US" sz="2800" baseline="-25000"/>
              <a:t>Dlam</a:t>
            </a:r>
            <a:r>
              <a:rPr lang="en-US" sz="2800"/>
              <a:t>)/Re</a:t>
            </a:r>
            <a:r>
              <a:rPr lang="en-US" sz="2800" baseline="-25000"/>
              <a:t>L</a:t>
            </a:r>
            <a:endParaRPr lang="en-US" sz="2800"/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76200" y="3806825"/>
            <a:ext cx="7894638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For Re</a:t>
            </a:r>
            <a:r>
              <a:rPr lang="en-US" sz="2800" baseline="-25000"/>
              <a:t>tr</a:t>
            </a:r>
            <a:r>
              <a:rPr lang="en-US" sz="2800"/>
              <a:t> = 5 x 10</a:t>
            </a:r>
            <a:r>
              <a:rPr lang="en-US" sz="2800" baseline="30000"/>
              <a:t>5</a:t>
            </a:r>
            <a:endParaRPr lang="en-US" sz="2800"/>
          </a:p>
          <a:p>
            <a:r>
              <a:rPr lang="en-US" sz="2800"/>
              <a:t>C</a:t>
            </a:r>
            <a:r>
              <a:rPr lang="en-US" sz="2800" baseline="-25000"/>
              <a:t>D</a:t>
            </a:r>
            <a:r>
              <a:rPr lang="en-US" sz="2800"/>
              <a:t> = 0.0742/Re</a:t>
            </a:r>
            <a:r>
              <a:rPr lang="en-US" sz="2800" baseline="-25000"/>
              <a:t>L</a:t>
            </a:r>
            <a:r>
              <a:rPr lang="en-US" sz="2800" baseline="30000"/>
              <a:t>1/5</a:t>
            </a:r>
            <a:r>
              <a:rPr lang="en-US" sz="2800"/>
              <a:t> – Re</a:t>
            </a:r>
            <a:r>
              <a:rPr lang="en-US" sz="2800" baseline="-25000"/>
              <a:t>tr</a:t>
            </a:r>
            <a:r>
              <a:rPr lang="en-US" sz="2800"/>
              <a:t>(C</a:t>
            </a:r>
            <a:r>
              <a:rPr lang="en-US" sz="2800" baseline="-25000"/>
              <a:t>Dturb</a:t>
            </a:r>
            <a:r>
              <a:rPr lang="en-US" sz="2800"/>
              <a:t> – C</a:t>
            </a:r>
            <a:r>
              <a:rPr lang="en-US" sz="2800" baseline="-25000"/>
              <a:t>Dlam</a:t>
            </a:r>
            <a:r>
              <a:rPr lang="en-US" sz="2800"/>
              <a:t>)/Re</a:t>
            </a:r>
            <a:r>
              <a:rPr lang="en-US" sz="2800" baseline="-25000"/>
              <a:t>L</a:t>
            </a:r>
            <a:endParaRPr lang="en-US" sz="2800"/>
          </a:p>
          <a:p>
            <a:r>
              <a:rPr lang="en-US" sz="2800"/>
              <a:t>C</a:t>
            </a:r>
            <a:r>
              <a:rPr lang="en-US" sz="2800" baseline="-25000"/>
              <a:t>D</a:t>
            </a:r>
            <a:r>
              <a:rPr lang="en-US" sz="2800"/>
              <a:t> = 0.0742/Re</a:t>
            </a:r>
            <a:r>
              <a:rPr lang="en-US" sz="2800" baseline="-25000"/>
              <a:t>L</a:t>
            </a:r>
            <a:r>
              <a:rPr lang="en-US" sz="2800" baseline="30000"/>
              <a:t>1/5</a:t>
            </a:r>
            <a:r>
              <a:rPr lang="en-US" sz="2800"/>
              <a:t> </a:t>
            </a:r>
          </a:p>
          <a:p>
            <a:r>
              <a:rPr lang="en-US" sz="2800"/>
              <a:t>	– 5x10</a:t>
            </a:r>
            <a:r>
              <a:rPr lang="en-US" sz="2800" baseline="30000"/>
              <a:t>5</a:t>
            </a:r>
            <a:r>
              <a:rPr lang="en-US" sz="2800"/>
              <a:t>[0.0742/ (5x10</a:t>
            </a:r>
            <a:r>
              <a:rPr lang="en-US" sz="2800" baseline="30000"/>
              <a:t>5</a:t>
            </a:r>
            <a:r>
              <a:rPr lang="en-US" sz="2800"/>
              <a:t>)</a:t>
            </a:r>
            <a:r>
              <a:rPr lang="en-US" sz="2800" baseline="30000"/>
              <a:t>1/5</a:t>
            </a:r>
            <a:r>
              <a:rPr lang="en-US" sz="2800"/>
              <a:t>–1.33/(5x10</a:t>
            </a:r>
            <a:r>
              <a:rPr lang="en-US" sz="2800" baseline="30000"/>
              <a:t>5</a:t>
            </a:r>
            <a:r>
              <a:rPr lang="en-US" sz="2800"/>
              <a:t>)</a:t>
            </a:r>
            <a:r>
              <a:rPr lang="en-US" sz="2800" baseline="30000"/>
              <a:t>1/2</a:t>
            </a:r>
            <a:r>
              <a:rPr lang="en-US" sz="2800"/>
              <a:t>]/Re</a:t>
            </a:r>
            <a:r>
              <a:rPr lang="en-US" sz="2800" baseline="-25000"/>
              <a:t>L</a:t>
            </a:r>
            <a:endParaRPr lang="en-US" sz="2800"/>
          </a:p>
          <a:p>
            <a:endParaRPr lang="en-US" sz="2800"/>
          </a:p>
          <a:p>
            <a:endParaRPr lang="en-US" sz="900"/>
          </a:p>
          <a:p>
            <a:r>
              <a:rPr lang="en-US" sz="2800"/>
              <a:t>  		 </a:t>
            </a:r>
            <a:r>
              <a:rPr lang="en-US" sz="3600"/>
              <a:t>C</a:t>
            </a:r>
            <a:r>
              <a:rPr lang="en-US" sz="3600" baseline="-25000"/>
              <a:t>D</a:t>
            </a:r>
            <a:r>
              <a:rPr lang="en-US" sz="3600"/>
              <a:t> = </a:t>
            </a:r>
            <a:r>
              <a:rPr lang="en-US" sz="3600">
                <a:solidFill>
                  <a:schemeClr val="accent2"/>
                </a:solidFill>
              </a:rPr>
              <a:t>0.0742/Re</a:t>
            </a:r>
            <a:r>
              <a:rPr lang="en-US" sz="3600" baseline="-25000">
                <a:solidFill>
                  <a:schemeClr val="accent2"/>
                </a:solidFill>
              </a:rPr>
              <a:t>L</a:t>
            </a:r>
            <a:r>
              <a:rPr lang="en-US" sz="3600" baseline="30000">
                <a:solidFill>
                  <a:schemeClr val="accent2"/>
                </a:solidFill>
              </a:rPr>
              <a:t>1/5</a:t>
            </a:r>
            <a:r>
              <a:rPr lang="en-US" sz="3600"/>
              <a:t> – </a:t>
            </a:r>
            <a:r>
              <a:rPr lang="en-US" sz="3600">
                <a:solidFill>
                  <a:srgbClr val="FF0000"/>
                </a:solidFill>
              </a:rPr>
              <a:t>1748/Re</a:t>
            </a:r>
            <a:r>
              <a:rPr lang="en-US" sz="3600" baseline="-25000">
                <a:solidFill>
                  <a:srgbClr val="FF0000"/>
                </a:solidFill>
              </a:rPr>
              <a:t>L</a:t>
            </a:r>
            <a:endParaRPr lang="en-US" sz="4000" b="1" baseline="30000"/>
          </a:p>
          <a:p>
            <a:endParaRPr lang="en-US" sz="2800"/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6461125" y="247967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</a:t>
            </a:r>
            <a:r>
              <a:rPr lang="en-US" baseline="-25000"/>
              <a:t>tr</a:t>
            </a:r>
            <a:endParaRPr lang="en-US"/>
          </a:p>
        </p:txBody>
      </p:sp>
      <p:sp>
        <p:nvSpPr>
          <p:cNvPr id="202761" name="Line 9"/>
          <p:cNvSpPr>
            <a:spLocks noChangeShapeType="1"/>
          </p:cNvSpPr>
          <p:nvPr/>
        </p:nvSpPr>
        <p:spPr bwMode="auto">
          <a:xfrm flipH="1">
            <a:off x="6096000" y="2743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02762" name="Line 10"/>
          <p:cNvSpPr>
            <a:spLocks noChangeShapeType="1"/>
          </p:cNvSpPr>
          <p:nvPr/>
        </p:nvSpPr>
        <p:spPr bwMode="auto">
          <a:xfrm>
            <a:off x="7010400" y="2819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02764" name="Text Box 12"/>
          <p:cNvSpPr txBox="1">
            <a:spLocks noChangeArrowheads="1"/>
          </p:cNvSpPr>
          <p:nvPr/>
        </p:nvSpPr>
        <p:spPr bwMode="auto">
          <a:xfrm>
            <a:off x="2819400" y="2057400"/>
            <a:ext cx="3405188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5 x 10</a:t>
            </a:r>
            <a:r>
              <a:rPr lang="en-US" sz="3200" b="1" baseline="30000"/>
              <a:t>5</a:t>
            </a:r>
            <a:r>
              <a:rPr lang="en-US" sz="3200" b="1"/>
              <a:t> &lt; Re</a:t>
            </a:r>
            <a:r>
              <a:rPr lang="en-US" sz="3200" b="1" baseline="-25000"/>
              <a:t>L</a:t>
            </a:r>
            <a:r>
              <a:rPr lang="en-US" sz="3200" b="1"/>
              <a:t> &lt; 10</a:t>
            </a:r>
            <a:r>
              <a:rPr lang="en-US" sz="3200" b="1" baseline="3000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C:\Documents and Settings\Jim Rohr\Desktop\TEXT ART-JPEG\CH09_JPEG\9-7.jpg"/>
          <p:cNvPicPr>
            <a:picLocks noChangeAspect="1" noChangeArrowheads="1"/>
          </p:cNvPicPr>
          <p:nvPr/>
        </p:nvPicPr>
        <p:blipFill>
          <a:blip r:embed="rId3" cstate="print"/>
          <a:srcRect b="39359"/>
          <a:stretch>
            <a:fillRect/>
          </a:stretch>
        </p:blipFill>
        <p:spPr bwMode="auto">
          <a:xfrm>
            <a:off x="1143000" y="76200"/>
            <a:ext cx="6934200" cy="2209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685800" y="2895600"/>
            <a:ext cx="7813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C</a:t>
            </a:r>
            <a:r>
              <a:rPr lang="en-US" sz="2800" baseline="-25000"/>
              <a:t>D </a:t>
            </a:r>
            <a:r>
              <a:rPr lang="en-US" sz="2800"/>
              <a:t>correction term = </a:t>
            </a:r>
            <a:r>
              <a:rPr lang="en-US" sz="2800">
                <a:solidFill>
                  <a:srgbClr val="FF0000"/>
                </a:solidFill>
              </a:rPr>
              <a:t>B/Re</a:t>
            </a:r>
            <a:r>
              <a:rPr lang="en-US" sz="2800" baseline="-25000">
                <a:solidFill>
                  <a:srgbClr val="FF0000"/>
                </a:solidFill>
              </a:rPr>
              <a:t>L</a:t>
            </a:r>
            <a:r>
              <a:rPr lang="en-US" sz="2800"/>
              <a:t> = Re</a:t>
            </a:r>
            <a:r>
              <a:rPr lang="en-US" sz="2800" baseline="-25000"/>
              <a:t>tr</a:t>
            </a:r>
            <a:r>
              <a:rPr lang="en-US" sz="2800"/>
              <a:t>(</a:t>
            </a:r>
            <a:r>
              <a:rPr lang="en-US" sz="2800">
                <a:solidFill>
                  <a:schemeClr val="accent2"/>
                </a:solidFill>
              </a:rPr>
              <a:t>C</a:t>
            </a:r>
            <a:r>
              <a:rPr lang="en-US" sz="2800" baseline="-25000">
                <a:solidFill>
                  <a:schemeClr val="accent2"/>
                </a:solidFill>
              </a:rPr>
              <a:t>Dturb</a:t>
            </a:r>
            <a:r>
              <a:rPr lang="en-US" sz="2800"/>
              <a:t> – C</a:t>
            </a:r>
            <a:r>
              <a:rPr lang="en-US" sz="2800" baseline="-25000"/>
              <a:t>Dlam</a:t>
            </a:r>
            <a:r>
              <a:rPr lang="en-US" sz="2800"/>
              <a:t>)/Re</a:t>
            </a:r>
            <a:r>
              <a:rPr lang="en-US" sz="2800" baseline="-25000"/>
              <a:t>L</a:t>
            </a:r>
            <a:endParaRPr lang="en-US" sz="2800"/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-76200" y="3806825"/>
            <a:ext cx="930275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For Re</a:t>
            </a:r>
            <a:r>
              <a:rPr lang="en-US" sz="2800" baseline="-25000"/>
              <a:t>tr</a:t>
            </a:r>
            <a:r>
              <a:rPr lang="en-US" sz="2800"/>
              <a:t> = 5 x 10</a:t>
            </a:r>
            <a:r>
              <a:rPr lang="en-US" sz="2800" baseline="30000"/>
              <a:t>5</a:t>
            </a:r>
            <a:endParaRPr lang="en-US" sz="2800"/>
          </a:p>
          <a:p>
            <a:r>
              <a:rPr lang="en-US" sz="2800"/>
              <a:t>C</a:t>
            </a:r>
            <a:r>
              <a:rPr lang="en-US" sz="2800" baseline="-25000"/>
              <a:t>D</a:t>
            </a:r>
            <a:r>
              <a:rPr lang="en-US" sz="2800"/>
              <a:t> = 0.0742/Re</a:t>
            </a:r>
            <a:r>
              <a:rPr lang="en-US" sz="2800" baseline="-25000"/>
              <a:t>L</a:t>
            </a:r>
            <a:r>
              <a:rPr lang="en-US" sz="2800" baseline="30000"/>
              <a:t>1/5</a:t>
            </a:r>
            <a:r>
              <a:rPr lang="en-US" sz="2800"/>
              <a:t> – Re</a:t>
            </a:r>
            <a:r>
              <a:rPr lang="en-US" sz="2800" baseline="-25000"/>
              <a:t>tr</a:t>
            </a:r>
            <a:r>
              <a:rPr lang="en-US" sz="2800"/>
              <a:t>(C</a:t>
            </a:r>
            <a:r>
              <a:rPr lang="en-US" sz="2800" baseline="-25000"/>
              <a:t>Dturb</a:t>
            </a:r>
            <a:r>
              <a:rPr lang="en-US" sz="2800"/>
              <a:t> – C</a:t>
            </a:r>
            <a:r>
              <a:rPr lang="en-US" sz="2800" baseline="-25000"/>
              <a:t>Dlam</a:t>
            </a:r>
            <a:r>
              <a:rPr lang="en-US" sz="2800"/>
              <a:t>)</a:t>
            </a:r>
          </a:p>
          <a:p>
            <a:r>
              <a:rPr lang="en-US" sz="2800"/>
              <a:t>C</a:t>
            </a:r>
            <a:r>
              <a:rPr lang="en-US" sz="2800" baseline="-25000"/>
              <a:t>D</a:t>
            </a:r>
            <a:r>
              <a:rPr lang="en-US" sz="2800"/>
              <a:t>=0.0742/Re</a:t>
            </a:r>
            <a:r>
              <a:rPr lang="en-US" sz="2800" baseline="-25000"/>
              <a:t>L</a:t>
            </a:r>
            <a:r>
              <a:rPr lang="en-US" sz="2800" baseline="30000"/>
              <a:t>1/5</a:t>
            </a:r>
            <a:r>
              <a:rPr lang="en-US" sz="2800"/>
              <a:t>–5x10</a:t>
            </a:r>
            <a:r>
              <a:rPr lang="en-US" sz="2800" baseline="30000"/>
              <a:t>5</a:t>
            </a:r>
            <a:r>
              <a:rPr lang="en-US" sz="2800"/>
              <a:t>[0.455/ (log[5x10</a:t>
            </a:r>
            <a:r>
              <a:rPr lang="en-US" sz="2800" baseline="30000"/>
              <a:t>5</a:t>
            </a:r>
            <a:r>
              <a:rPr lang="en-US" sz="2800"/>
              <a:t>])</a:t>
            </a:r>
            <a:r>
              <a:rPr lang="en-US" sz="2800" baseline="30000"/>
              <a:t>1/5</a:t>
            </a:r>
            <a:r>
              <a:rPr lang="en-US" sz="2800"/>
              <a:t>–1.33/(5x10</a:t>
            </a:r>
            <a:r>
              <a:rPr lang="en-US" sz="2800" baseline="30000"/>
              <a:t>5</a:t>
            </a:r>
            <a:r>
              <a:rPr lang="en-US" sz="2800"/>
              <a:t>)</a:t>
            </a:r>
            <a:r>
              <a:rPr lang="en-US" sz="2800" baseline="30000"/>
              <a:t>1/2</a:t>
            </a:r>
            <a:r>
              <a:rPr lang="en-US" sz="2800"/>
              <a:t>]</a:t>
            </a:r>
          </a:p>
          <a:p>
            <a:endParaRPr lang="en-US" sz="2800"/>
          </a:p>
          <a:p>
            <a:endParaRPr lang="en-US" sz="2800" baseline="30000"/>
          </a:p>
          <a:p>
            <a:r>
              <a:rPr lang="en-US" sz="2800"/>
              <a:t>   	     </a:t>
            </a:r>
            <a:r>
              <a:rPr lang="en-US" sz="3600"/>
              <a:t>C</a:t>
            </a:r>
            <a:r>
              <a:rPr lang="en-US" sz="3600" baseline="-25000"/>
              <a:t>D</a:t>
            </a:r>
            <a:r>
              <a:rPr lang="en-US" sz="3600"/>
              <a:t> = </a:t>
            </a:r>
            <a:r>
              <a:rPr lang="en-US" sz="3600">
                <a:solidFill>
                  <a:schemeClr val="accent2"/>
                </a:solidFill>
              </a:rPr>
              <a:t>0.455/(logRe</a:t>
            </a:r>
            <a:r>
              <a:rPr lang="en-US" sz="3600" baseline="-25000">
                <a:solidFill>
                  <a:schemeClr val="accent2"/>
                </a:solidFill>
              </a:rPr>
              <a:t>L</a:t>
            </a:r>
            <a:r>
              <a:rPr lang="en-US" sz="3600">
                <a:solidFill>
                  <a:schemeClr val="accent2"/>
                </a:solidFill>
              </a:rPr>
              <a:t>)</a:t>
            </a:r>
            <a:r>
              <a:rPr lang="en-US" sz="3600" baseline="30000">
                <a:solidFill>
                  <a:schemeClr val="accent2"/>
                </a:solidFill>
              </a:rPr>
              <a:t>2.58</a:t>
            </a:r>
            <a:r>
              <a:rPr lang="en-US" sz="3600"/>
              <a:t> – </a:t>
            </a:r>
            <a:r>
              <a:rPr lang="en-US" sz="3600">
                <a:solidFill>
                  <a:srgbClr val="FF0000"/>
                </a:solidFill>
              </a:rPr>
              <a:t>1600/Re</a:t>
            </a:r>
            <a:r>
              <a:rPr lang="en-US" sz="3600" baseline="-25000">
                <a:solidFill>
                  <a:srgbClr val="FF0000"/>
                </a:solidFill>
              </a:rPr>
              <a:t>L</a:t>
            </a:r>
            <a:endParaRPr lang="en-US" sz="4000" b="1" baseline="30000"/>
          </a:p>
          <a:p>
            <a:endParaRPr lang="en-US" sz="3200" b="1"/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6461125" y="247967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</a:t>
            </a:r>
            <a:r>
              <a:rPr lang="en-US" baseline="-25000"/>
              <a:t>tr</a:t>
            </a:r>
            <a:endParaRPr lang="en-US"/>
          </a:p>
        </p:txBody>
      </p:sp>
      <p:sp>
        <p:nvSpPr>
          <p:cNvPr id="256006" name="Line 6"/>
          <p:cNvSpPr>
            <a:spLocks noChangeShapeType="1"/>
          </p:cNvSpPr>
          <p:nvPr/>
        </p:nvSpPr>
        <p:spPr bwMode="auto">
          <a:xfrm flipH="1">
            <a:off x="6096000" y="2743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07" name="Line 7"/>
          <p:cNvSpPr>
            <a:spLocks noChangeShapeType="1"/>
          </p:cNvSpPr>
          <p:nvPr/>
        </p:nvSpPr>
        <p:spPr bwMode="auto">
          <a:xfrm>
            <a:off x="7010400" y="2819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09" name="Text Box 9"/>
          <p:cNvSpPr txBox="1">
            <a:spLocks noChangeArrowheads="1"/>
          </p:cNvSpPr>
          <p:nvPr/>
        </p:nvSpPr>
        <p:spPr bwMode="auto">
          <a:xfrm>
            <a:off x="2971800" y="1985963"/>
            <a:ext cx="3405188" cy="588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5 x 10</a:t>
            </a:r>
            <a:r>
              <a:rPr lang="en-US" sz="3200" b="1" baseline="30000"/>
              <a:t>5</a:t>
            </a:r>
            <a:r>
              <a:rPr lang="en-US" sz="3200" b="1"/>
              <a:t> &lt; Re</a:t>
            </a:r>
            <a:r>
              <a:rPr lang="en-US" sz="3200" b="1" baseline="-25000"/>
              <a:t>L</a:t>
            </a:r>
            <a:r>
              <a:rPr lang="en-US" sz="3200" b="1"/>
              <a:t> &lt; 10</a:t>
            </a:r>
            <a:r>
              <a:rPr lang="en-US" sz="3200" b="1" baseline="3000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9" name="Picture 3" descr="E:\images\CH09\images\F9.8.jpg"/>
          <p:cNvPicPr>
            <a:picLocks noChangeAspect="1" noChangeArrowheads="1"/>
          </p:cNvPicPr>
          <p:nvPr/>
        </p:nvPicPr>
        <p:blipFill>
          <a:blip r:embed="rId2" cstate="print">
            <a:lum bright="-18000" contrast="6000"/>
          </a:blip>
          <a:srcRect/>
          <a:stretch>
            <a:fillRect/>
          </a:stretch>
        </p:blipFill>
        <p:spPr bwMode="auto">
          <a:xfrm>
            <a:off x="304800" y="1295400"/>
            <a:ext cx="8610600" cy="419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2484438" y="0"/>
            <a:ext cx="50593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/>
              <a:t>SMOOTH FLAT PLATE </a:t>
            </a:r>
          </a:p>
          <a:p>
            <a:pPr algn="ctr"/>
            <a:r>
              <a:rPr lang="en-US" sz="3200"/>
              <a:t>NO PRESSURE GRADIENT</a:t>
            </a:r>
          </a:p>
        </p:txBody>
      </p:sp>
      <p:sp>
        <p:nvSpPr>
          <p:cNvPr id="193545" name="Rectangle 9"/>
          <p:cNvSpPr>
            <a:spLocks noChangeArrowheads="1"/>
          </p:cNvSpPr>
          <p:nvPr/>
        </p:nvSpPr>
        <p:spPr bwMode="auto">
          <a:xfrm>
            <a:off x="1371600" y="1219200"/>
            <a:ext cx="382905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C</a:t>
            </a:r>
            <a:r>
              <a:rPr lang="en-US" sz="3200" baseline="-25000">
                <a:solidFill>
                  <a:schemeClr val="accent2"/>
                </a:solidFill>
                <a:sym typeface="Symbol" pitchFamily="18" charset="2"/>
              </a:rPr>
              <a:t>D 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 = 0.0742 (Re</a:t>
            </a:r>
            <a:r>
              <a:rPr lang="en-US" sz="3200" baseline="-25000">
                <a:solidFill>
                  <a:schemeClr val="accent2"/>
                </a:solidFill>
                <a:sym typeface="Symbol" pitchFamily="18" charset="2"/>
              </a:rPr>
              <a:t>L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) </a:t>
            </a:r>
            <a:r>
              <a:rPr lang="en-US" sz="3200" baseline="30000">
                <a:solidFill>
                  <a:schemeClr val="accent2"/>
                </a:solidFill>
                <a:sym typeface="Symbol" pitchFamily="18" charset="2"/>
              </a:rPr>
              <a:t>–0.2</a:t>
            </a:r>
          </a:p>
        </p:txBody>
      </p:sp>
      <p:sp>
        <p:nvSpPr>
          <p:cNvPr id="193546" name="Rectangle 10"/>
          <p:cNvSpPr>
            <a:spLocks noChangeArrowheads="1"/>
          </p:cNvSpPr>
          <p:nvPr/>
        </p:nvSpPr>
        <p:spPr bwMode="auto">
          <a:xfrm>
            <a:off x="4724400" y="2459038"/>
            <a:ext cx="4257675" cy="5889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C</a:t>
            </a:r>
            <a:r>
              <a:rPr lang="en-US" sz="3200" baseline="-25000">
                <a:solidFill>
                  <a:schemeClr val="accent2"/>
                </a:solidFill>
                <a:sym typeface="Symbol" pitchFamily="18" charset="2"/>
              </a:rPr>
              <a:t>D 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 = 0.455/ log (Re</a:t>
            </a:r>
            <a:r>
              <a:rPr lang="en-US" sz="3200" baseline="-25000">
                <a:solidFill>
                  <a:schemeClr val="accent2"/>
                </a:solidFill>
                <a:sym typeface="Symbol" pitchFamily="18" charset="2"/>
              </a:rPr>
              <a:t>L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sz="3200" baseline="30000">
                <a:solidFill>
                  <a:schemeClr val="accent2"/>
                </a:solidFill>
                <a:sym typeface="Symbol" pitchFamily="18" charset="2"/>
              </a:rPr>
              <a:t>2.58</a:t>
            </a:r>
          </a:p>
        </p:txBody>
      </p:sp>
      <p:sp>
        <p:nvSpPr>
          <p:cNvPr id="193550" name="Rectangle 14"/>
          <p:cNvSpPr>
            <a:spLocks noChangeArrowheads="1"/>
          </p:cNvSpPr>
          <p:nvPr/>
        </p:nvSpPr>
        <p:spPr bwMode="auto">
          <a:xfrm>
            <a:off x="3100388" y="4114800"/>
            <a:ext cx="3386137" cy="588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C</a:t>
            </a:r>
            <a:r>
              <a:rPr lang="en-US" sz="3200" baseline="-25000">
                <a:solidFill>
                  <a:schemeClr val="accent2"/>
                </a:solidFill>
                <a:sym typeface="Symbol" pitchFamily="18" charset="2"/>
              </a:rPr>
              <a:t>D 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 = 1.33 (Re</a:t>
            </a:r>
            <a:r>
              <a:rPr lang="en-US" sz="3200" baseline="-25000">
                <a:solidFill>
                  <a:schemeClr val="accent2"/>
                </a:solidFill>
                <a:sym typeface="Symbol" pitchFamily="18" charset="2"/>
              </a:rPr>
              <a:t>L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) </a:t>
            </a:r>
            <a:r>
              <a:rPr lang="en-US" sz="3200" baseline="30000">
                <a:solidFill>
                  <a:schemeClr val="accent2"/>
                </a:solidFill>
                <a:sym typeface="Symbol" pitchFamily="18" charset="2"/>
              </a:rPr>
              <a:t>-1/2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8" name="Picture 4" descr="C:\Documents and Settings\james.rohr\My Documents\My Pictures\splat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362200"/>
            <a:ext cx="2994025" cy="25495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3179763" y="1173163"/>
            <a:ext cx="2916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Rough Flat Plate</a:t>
            </a:r>
          </a:p>
        </p:txBody>
      </p:sp>
      <p:sp>
        <p:nvSpPr>
          <p:cNvPr id="267270" name="Line 6"/>
          <p:cNvSpPr>
            <a:spLocks noChangeShapeType="1"/>
          </p:cNvSpPr>
          <p:nvPr/>
        </p:nvSpPr>
        <p:spPr bwMode="auto">
          <a:xfrm>
            <a:off x="2819400" y="63246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67271" name="Line 7"/>
          <p:cNvSpPr>
            <a:spLocks noChangeShapeType="1"/>
          </p:cNvSpPr>
          <p:nvPr/>
        </p:nvSpPr>
        <p:spPr bwMode="auto">
          <a:xfrm>
            <a:off x="3505200" y="6019800"/>
            <a:ext cx="2362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 descr="C:\DOCUME~1\JIMROH~1\LOCALS~1\Temp\\msotw9_temp0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 l="33566" t="67062" r="28314" b="2972"/>
          <a:stretch>
            <a:fillRect/>
          </a:stretch>
        </p:blipFill>
        <p:spPr bwMode="auto">
          <a:xfrm>
            <a:off x="2209800" y="228600"/>
            <a:ext cx="6705600" cy="630713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5081588" y="228600"/>
            <a:ext cx="1776412" cy="39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FLAT PLATE</a:t>
            </a: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762000" y="2825750"/>
            <a:ext cx="1792288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C</a:t>
            </a:r>
            <a:r>
              <a:rPr lang="en-US" baseline="-25000">
                <a:solidFill>
                  <a:schemeClr val="tx2"/>
                </a:solidFill>
              </a:rPr>
              <a:t>D</a:t>
            </a:r>
            <a:r>
              <a:rPr lang="en-US">
                <a:solidFill>
                  <a:schemeClr val="tx2"/>
                </a:solidFill>
              </a:rPr>
              <a:t> = 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D/( ½ </a:t>
            </a:r>
            <a:r>
              <a:rPr lang="en-US">
                <a:solidFill>
                  <a:schemeClr val="tx2"/>
                </a:solidFill>
                <a:sym typeface="Symbol" pitchFamily="18" charset="2"/>
              </a:rPr>
              <a:t>U</a:t>
            </a:r>
            <a:r>
              <a:rPr lang="en-US" baseline="30000">
                <a:solidFill>
                  <a:schemeClr val="tx2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chemeClr val="tx2"/>
                </a:solidFill>
                <a:sym typeface="Symbol" pitchFamily="18" charset="2"/>
              </a:rPr>
              <a:t>A)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5678488" y="6248400"/>
            <a:ext cx="6556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</a:t>
            </a:r>
            <a:r>
              <a:rPr lang="en-US" baseline="-25000"/>
              <a:t>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dirty="0"/>
              <a:t>Telesá s dominantným tlakovým odporom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5562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908720"/>
            <a:ext cx="28194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C:\DOCUME~1\JIMROH~1\LOCALS~1\Temp\\msotw9_temp0.jpg"/>
          <p:cNvPicPr>
            <a:picLocks noChangeAspect="1" noChangeArrowheads="1"/>
          </p:cNvPicPr>
          <p:nvPr/>
        </p:nvPicPr>
        <p:blipFill>
          <a:blip r:embed="rId2" cstate="print"/>
          <a:srcRect l="12547" t="33363" r="60771" b="57773"/>
          <a:stretch>
            <a:fillRect/>
          </a:stretch>
        </p:blipFill>
        <p:spPr bwMode="auto">
          <a:xfrm>
            <a:off x="685800" y="228600"/>
            <a:ext cx="7620000" cy="2473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285750" y="2922588"/>
            <a:ext cx="8593138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>
                <a:sym typeface="Symbol" pitchFamily="18" charset="2"/>
              </a:rPr>
              <a:t>Drag Force = p/t = (mv)/t</a:t>
            </a:r>
          </a:p>
          <a:p>
            <a:pPr algn="ctr"/>
            <a:r>
              <a:rPr lang="en-US" sz="3200">
                <a:sym typeface="Symbol" pitchFamily="18" charset="2"/>
              </a:rPr>
              <a:t>m ~ UA</a:t>
            </a:r>
            <a:r>
              <a:rPr lang="en-US" sz="3200" baseline="-25000">
                <a:sym typeface="Symbol" pitchFamily="18" charset="2"/>
              </a:rPr>
              <a:t>f</a:t>
            </a:r>
            <a:r>
              <a:rPr lang="en-US" sz="3200">
                <a:sym typeface="Symbol" pitchFamily="18" charset="2"/>
              </a:rPr>
              <a:t>   = mass per second passing through 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area</a:t>
            </a:r>
          </a:p>
          <a:p>
            <a:pPr algn="ctr"/>
            <a:r>
              <a:rPr lang="en-US" sz="3200">
                <a:sym typeface="Symbol" pitchFamily="18" charset="2"/>
              </a:rPr>
              <a:t>v ~ U-0 = U</a:t>
            </a:r>
          </a:p>
          <a:p>
            <a:pPr algn="ctr"/>
            <a:r>
              <a:rPr lang="en-US" sz="3200"/>
              <a:t>C</a:t>
            </a:r>
            <a:r>
              <a:rPr lang="en-US" sz="3200" baseline="-25000"/>
              <a:t>D</a:t>
            </a:r>
            <a:r>
              <a:rPr lang="en-US" sz="3200"/>
              <a:t> = D/(</a:t>
            </a:r>
            <a:r>
              <a:rPr lang="en-US" sz="3200" baseline="30000"/>
              <a:t>1</a:t>
            </a:r>
            <a:r>
              <a:rPr lang="en-US" sz="3200"/>
              <a:t>/</a:t>
            </a:r>
            <a:r>
              <a:rPr lang="en-US" sz="3200" baseline="-25000"/>
              <a:t>2 </a:t>
            </a:r>
            <a:r>
              <a:rPr lang="en-US" sz="3200">
                <a:sym typeface="Symbol" pitchFamily="18" charset="2"/>
              </a:rPr>
              <a:t>U</a:t>
            </a:r>
            <a:r>
              <a:rPr lang="en-US" sz="3200" baseline="30000">
                <a:sym typeface="Symbol" pitchFamily="18" charset="2"/>
              </a:rPr>
              <a:t>2</a:t>
            </a:r>
            <a:r>
              <a:rPr lang="en-US" sz="3200">
                <a:sym typeface="Symbol" pitchFamily="18" charset="2"/>
              </a:rPr>
              <a:t>A</a:t>
            </a:r>
            <a:r>
              <a:rPr lang="en-US" sz="3200" baseline="-25000">
                <a:sym typeface="Symbol" pitchFamily="18" charset="2"/>
              </a:rPr>
              <a:t>f</a:t>
            </a:r>
            <a:r>
              <a:rPr lang="en-US" sz="3200">
                <a:sym typeface="Symbol" pitchFamily="18" charset="2"/>
              </a:rPr>
              <a:t>) ~ UA</a:t>
            </a:r>
            <a:r>
              <a:rPr lang="en-US" sz="3200" baseline="-25000">
                <a:sym typeface="Symbol" pitchFamily="18" charset="2"/>
              </a:rPr>
              <a:t>f</a:t>
            </a:r>
            <a:r>
              <a:rPr lang="en-US" sz="3200">
                <a:sym typeface="Symbol" pitchFamily="18" charset="2"/>
              </a:rPr>
              <a:t>U/</a:t>
            </a:r>
            <a:r>
              <a:rPr lang="en-US" sz="3200"/>
              <a:t>(</a:t>
            </a:r>
            <a:r>
              <a:rPr lang="en-US" sz="3200" baseline="30000"/>
              <a:t>1</a:t>
            </a:r>
            <a:r>
              <a:rPr lang="en-US" sz="3200"/>
              <a:t>/</a:t>
            </a:r>
            <a:r>
              <a:rPr lang="en-US" sz="3200" baseline="-25000"/>
              <a:t>2</a:t>
            </a:r>
            <a:r>
              <a:rPr lang="en-US" sz="3200">
                <a:sym typeface="Symbol" pitchFamily="18" charset="2"/>
              </a:rPr>
              <a:t>U</a:t>
            </a:r>
            <a:r>
              <a:rPr lang="en-US" sz="3200" baseline="30000">
                <a:sym typeface="Symbol" pitchFamily="18" charset="2"/>
              </a:rPr>
              <a:t>2</a:t>
            </a:r>
            <a:r>
              <a:rPr lang="en-US" sz="3200">
                <a:sym typeface="Symbol" pitchFamily="18" charset="2"/>
              </a:rPr>
              <a:t>A</a:t>
            </a:r>
            <a:r>
              <a:rPr lang="en-US" sz="3200" baseline="-25000">
                <a:sym typeface="Symbol" pitchFamily="18" charset="2"/>
              </a:rPr>
              <a:t>f</a:t>
            </a:r>
            <a:r>
              <a:rPr lang="en-US" sz="3200">
                <a:sym typeface="Symbol" pitchFamily="18" charset="2"/>
              </a:rPr>
              <a:t>)</a:t>
            </a:r>
          </a:p>
          <a:p>
            <a:pPr algn="ctr"/>
            <a:r>
              <a:rPr lang="en-US" sz="3200">
                <a:sym typeface="Symbol" pitchFamily="18" charset="2"/>
              </a:rPr>
              <a:t>C</a:t>
            </a:r>
            <a:r>
              <a:rPr lang="en-US" sz="3200" baseline="-25000">
                <a:sym typeface="Symbol" pitchFamily="18" charset="2"/>
              </a:rPr>
              <a:t>D</a:t>
            </a:r>
            <a:r>
              <a:rPr lang="en-US" sz="3200">
                <a:sym typeface="Symbol" pitchFamily="18" charset="2"/>
              </a:rPr>
              <a:t> ~ 2 	Newton </a:t>
            </a:r>
          </a:p>
          <a:p>
            <a:pPr algn="ctr"/>
            <a:endParaRPr lang="en-US" sz="3200">
              <a:sym typeface="Symbol" pitchFamily="18" charset="2"/>
            </a:endParaRPr>
          </a:p>
          <a:p>
            <a:pPr algn="ctr"/>
            <a:r>
              <a:rPr lang="en-US" sz="3200">
                <a:sym typeface="Symbol" pitchFamily="18" charset="2"/>
              </a:rPr>
              <a:t>Value is right order of magnitude,</a:t>
            </a:r>
          </a:p>
          <a:p>
            <a:pPr algn="ctr"/>
            <a:r>
              <a:rPr lang="en-US" sz="3200">
                <a:sym typeface="Symbol" pitchFamily="18" charset="2"/>
              </a:rPr>
              <a:t>&amp; Re insensitivity predicted correctly.</a:t>
            </a:r>
            <a:endParaRPr lang="en-US" sz="3200">
              <a:solidFill>
                <a:schemeClr val="accent2"/>
              </a:solidFill>
              <a:sym typeface="Symbol" pitchFamily="18" charset="2"/>
            </a:endParaRPr>
          </a:p>
          <a:p>
            <a:pPr algn="ctr"/>
            <a:endParaRPr lang="en-US" sz="3200" baseline="-2500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245764" name="Line 4"/>
          <p:cNvSpPr>
            <a:spLocks noChangeShapeType="1"/>
          </p:cNvSpPr>
          <p:nvPr/>
        </p:nvSpPr>
        <p:spPr bwMode="auto">
          <a:xfrm>
            <a:off x="1143000" y="1066800"/>
            <a:ext cx="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45765" name="Line 5"/>
          <p:cNvSpPr>
            <a:spLocks noChangeShapeType="1"/>
          </p:cNvSpPr>
          <p:nvPr/>
        </p:nvSpPr>
        <p:spPr bwMode="auto">
          <a:xfrm>
            <a:off x="1371600" y="1295400"/>
            <a:ext cx="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45766" name="Line 6"/>
          <p:cNvSpPr>
            <a:spLocks noChangeShapeType="1"/>
          </p:cNvSpPr>
          <p:nvPr/>
        </p:nvSpPr>
        <p:spPr bwMode="auto">
          <a:xfrm>
            <a:off x="1143000" y="2057400"/>
            <a:ext cx="228600" cy="304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45767" name="Line 7"/>
          <p:cNvSpPr>
            <a:spLocks noChangeShapeType="1"/>
          </p:cNvSpPr>
          <p:nvPr/>
        </p:nvSpPr>
        <p:spPr bwMode="auto">
          <a:xfrm>
            <a:off x="1143000" y="990600"/>
            <a:ext cx="228600" cy="304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45768" name="Text Box 8"/>
          <p:cNvSpPr txBox="1">
            <a:spLocks noChangeArrowheads="1"/>
          </p:cNvSpPr>
          <p:nvPr/>
        </p:nvSpPr>
        <p:spPr bwMode="auto">
          <a:xfrm>
            <a:off x="3581400" y="269875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(fixed)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C:\Documents and Settings\Jim Rohr\Desktop\CH09_JPEG\9-22.jpg"/>
          <p:cNvPicPr>
            <a:picLocks noChangeAspect="1" noChangeArrowheads="1"/>
          </p:cNvPicPr>
          <p:nvPr/>
        </p:nvPicPr>
        <p:blipFill>
          <a:blip r:embed="rId2" cstate="print">
            <a:lum bright="-24000"/>
          </a:blip>
          <a:srcRect b="20100"/>
          <a:stretch>
            <a:fillRect/>
          </a:stretch>
        </p:blipFill>
        <p:spPr bwMode="auto">
          <a:xfrm>
            <a:off x="228600" y="762000"/>
            <a:ext cx="8686800" cy="59086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36547" name="Line 3"/>
          <p:cNvSpPr>
            <a:spLocks noChangeShapeType="1"/>
          </p:cNvSpPr>
          <p:nvPr/>
        </p:nvSpPr>
        <p:spPr bwMode="auto">
          <a:xfrm flipH="1">
            <a:off x="3657600" y="1143000"/>
            <a:ext cx="457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4022725" y="928688"/>
            <a:ext cx="422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Mostly pressure drag, separation point fixed</a:t>
            </a:r>
          </a:p>
        </p:txBody>
      </p:sp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1066800" y="4022725"/>
            <a:ext cx="985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Friction</a:t>
            </a:r>
          </a:p>
          <a:p>
            <a:pPr algn="ctr"/>
            <a:r>
              <a:rPr lang="en-US" sz="2000">
                <a:solidFill>
                  <a:schemeClr val="accent2"/>
                </a:solidFill>
              </a:rPr>
              <a:t>drag</a:t>
            </a:r>
          </a:p>
        </p:txBody>
      </p:sp>
      <p:sp>
        <p:nvSpPr>
          <p:cNvPr id="236550" name="Line 6"/>
          <p:cNvSpPr>
            <a:spLocks noChangeShapeType="1"/>
          </p:cNvSpPr>
          <p:nvPr/>
        </p:nvSpPr>
        <p:spPr bwMode="auto">
          <a:xfrm flipV="1">
            <a:off x="1905000" y="4343400"/>
            <a:ext cx="3810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36551" name="Text Box 7"/>
          <p:cNvSpPr txBox="1">
            <a:spLocks noChangeArrowheads="1"/>
          </p:cNvSpPr>
          <p:nvPr/>
        </p:nvSpPr>
        <p:spPr bwMode="auto">
          <a:xfrm>
            <a:off x="473075" y="106363"/>
            <a:ext cx="8213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Character of C</a:t>
            </a:r>
            <a:r>
              <a:rPr lang="en-US" sz="3200" baseline="-25000"/>
              <a:t>D</a:t>
            </a:r>
            <a:r>
              <a:rPr lang="en-US" sz="3200"/>
              <a:t> vs Re curves for different shapes</a:t>
            </a:r>
          </a:p>
        </p:txBody>
      </p:sp>
      <p:sp>
        <p:nvSpPr>
          <p:cNvPr id="236552" name="AutoShape 8"/>
          <p:cNvSpPr>
            <a:spLocks/>
          </p:cNvSpPr>
          <p:nvPr/>
        </p:nvSpPr>
        <p:spPr bwMode="auto">
          <a:xfrm>
            <a:off x="1828800" y="1447800"/>
            <a:ext cx="228600" cy="2133600"/>
          </a:xfrm>
          <a:prstGeom prst="leftBrace">
            <a:avLst>
              <a:gd name="adj1" fmla="val 77778"/>
              <a:gd name="adj2" fmla="val 50000"/>
            </a:avLst>
          </a:prstGeom>
          <a:noFill/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6554" name="Text Box 10"/>
          <p:cNvSpPr txBox="1">
            <a:spLocks noChangeArrowheads="1"/>
          </p:cNvSpPr>
          <p:nvPr/>
        </p:nvSpPr>
        <p:spPr bwMode="auto">
          <a:xfrm>
            <a:off x="1066800" y="2117725"/>
            <a:ext cx="795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996633"/>
                </a:solidFill>
              </a:rPr>
              <a:t> press</a:t>
            </a:r>
          </a:p>
          <a:p>
            <a:pPr algn="ctr"/>
            <a:r>
              <a:rPr lang="en-US" sz="2000">
                <a:solidFill>
                  <a:srgbClr val="996633"/>
                </a:solidFill>
              </a:rPr>
              <a:t>&amp; fric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5367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000" dirty="0"/>
              <a:t>Obtekanie </a:t>
            </a:r>
            <a:r>
              <a:rPr lang="sk-SK" sz="4000" dirty="0" smtClean="0"/>
              <a:t>šikmej dosky </a:t>
            </a:r>
            <a:endParaRPr lang="sk-SK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3"/>
            <a:ext cx="4752528" cy="353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92696"/>
          </a:xfrm>
        </p:spPr>
        <p:txBody>
          <a:bodyPr>
            <a:normAutofit fontScale="90000"/>
          </a:bodyPr>
          <a:lstStyle/>
          <a:p>
            <a:pPr algn="l"/>
            <a:r>
              <a:rPr lang="sk-SK" dirty="0" smtClean="0"/>
              <a:t>Telesá a sily 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107504" y="9087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Drag =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pressure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+ friction</a:t>
            </a:r>
            <a:endParaRPr lang="sk-SK" b="1" dirty="0" smtClean="0">
              <a:solidFill>
                <a:srgbClr val="FF0000"/>
              </a:solidFill>
            </a:endParaRPr>
          </a:p>
          <a:p>
            <a:r>
              <a:rPr lang="sk-SK" b="1" dirty="0" smtClean="0">
                <a:solidFill>
                  <a:srgbClr val="FF0000"/>
                </a:solidFill>
              </a:rPr>
              <a:t>Odpor = tlakový + trecí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15816" y="1752600"/>
            <a:ext cx="57912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Fluid dynamic forces are comprised of pressure and friction effects.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Often useful to decompose,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= F</a:t>
            </a:r>
            <a:r>
              <a: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D,friction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F</a:t>
            </a:r>
            <a:r>
              <a: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D,pressure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= C</a:t>
            </a:r>
            <a:r>
              <a: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D,friction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</a:t>
            </a:r>
            <a:r>
              <a: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D,pressure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forms the basis of ship model testing where it is assumed that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D,pressure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f(Fr)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D,friction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f(Re)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cen72367_1101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816" y="1655763"/>
            <a:ext cx="2286000" cy="1687512"/>
          </a:xfrm>
          <a:prstGeom prst="rect">
            <a:avLst/>
          </a:prstGeom>
          <a:noFill/>
        </p:spPr>
      </p:pic>
      <p:pic>
        <p:nvPicPr>
          <p:cNvPr id="7" name="Picture 5" descr="cen72367_1101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816" y="3411538"/>
            <a:ext cx="2286000" cy="1693862"/>
          </a:xfrm>
          <a:prstGeom prst="rect">
            <a:avLst/>
          </a:prstGeom>
          <a:noFill/>
        </p:spPr>
      </p:pic>
      <p:pic>
        <p:nvPicPr>
          <p:cNvPr id="8" name="Picture 6" descr="cen72367_11010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816" y="5164138"/>
            <a:ext cx="2286000" cy="1693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10292" y="896913"/>
            <a:ext cx="21336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40968"/>
            <a:ext cx="39604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7" y="3140968"/>
            <a:ext cx="27717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876" y="896914"/>
            <a:ext cx="153948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76" y="1368400"/>
            <a:ext cx="1662204" cy="83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76" y="2459013"/>
            <a:ext cx="20669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73" y="5026918"/>
            <a:ext cx="1028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obsahu 2"/>
          <p:cNvSpPr>
            <a:spLocks noGrp="1"/>
          </p:cNvSpPr>
          <p:nvPr>
            <p:ph idx="1"/>
          </p:nvPr>
        </p:nvSpPr>
        <p:spPr>
          <a:xfrm>
            <a:off x="179512" y="-14335"/>
            <a:ext cx="8928992" cy="4189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dirty="0" smtClean="0"/>
              <a:t>Analytické </a:t>
            </a:r>
            <a:r>
              <a:rPr lang="sk-SK" dirty="0"/>
              <a:t>riešenie </a:t>
            </a: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5875654" y="867434"/>
            <a:ext cx="1206218" cy="418999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sk-SK" sz="2000" dirty="0" smtClean="0"/>
              <a:t>do 8°</a:t>
            </a:r>
            <a:endParaRPr lang="sk-SK" sz="2000" dirty="0"/>
          </a:p>
        </p:txBody>
      </p:sp>
      <p:sp>
        <p:nvSpPr>
          <p:cNvPr id="13" name="Zástupný symbol obsahu 2"/>
          <p:cNvSpPr txBox="1">
            <a:spLocks/>
          </p:cNvSpPr>
          <p:nvPr/>
        </p:nvSpPr>
        <p:spPr>
          <a:xfrm>
            <a:off x="5875654" y="1368400"/>
            <a:ext cx="1206218" cy="418999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sk-SK" sz="2000" dirty="0" smtClean="0"/>
              <a:t>od 8°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7918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098448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Numerické </a:t>
            </a:r>
            <a:r>
              <a:rPr lang="sk-SK" dirty="0"/>
              <a:t>riešenie sa realizovalo pre rýchlosti prúdenia 6 m/s a 20 m/s   resp. (</a:t>
            </a:r>
            <a:r>
              <a:rPr lang="sk-SK" dirty="0" err="1"/>
              <a:t>Re</a:t>
            </a:r>
            <a:r>
              <a:rPr lang="sk-SK" dirty="0"/>
              <a:t>= 330 000, a 1120 000), modelmi turbulencie </a:t>
            </a:r>
            <a:r>
              <a:rPr lang="sk-SK" dirty="0" err="1"/>
              <a:t>k-omega</a:t>
            </a:r>
            <a:r>
              <a:rPr lang="sk-SK" dirty="0"/>
              <a:t> SST a SST </a:t>
            </a:r>
            <a:r>
              <a:rPr lang="en-US" dirty="0"/>
              <a:t>transition</a:t>
            </a:r>
            <a:r>
              <a:rPr lang="sk-SK" dirty="0"/>
              <a:t>.</a:t>
            </a:r>
          </a:p>
          <a:p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034036" cy="211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21088"/>
            <a:ext cx="5034036" cy="211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6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7" y="332656"/>
            <a:ext cx="336068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57" y="332656"/>
            <a:ext cx="3250670" cy="204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14" y="2492896"/>
            <a:ext cx="3350976" cy="213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57" y="2492896"/>
            <a:ext cx="3259800" cy="209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2" y="4709967"/>
            <a:ext cx="3400053" cy="214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28" y="4690933"/>
            <a:ext cx="3259800" cy="207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663418" y="0"/>
            <a:ext cx="6572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mtClean="0"/>
              <a:t>rýchlosti prúdenia 6 m/s            a                   20 m/s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3949857" y="1124744"/>
            <a:ext cx="1279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Alfa = 5°</a:t>
            </a:r>
            <a:endParaRPr lang="sk-SK" dirty="0"/>
          </a:p>
        </p:txBody>
      </p:sp>
      <p:sp>
        <p:nvSpPr>
          <p:cNvPr id="12" name="Obdĺžnik 11"/>
          <p:cNvSpPr/>
          <p:nvPr/>
        </p:nvSpPr>
        <p:spPr>
          <a:xfrm>
            <a:off x="3980024" y="3196194"/>
            <a:ext cx="1528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Alfa = 20°</a:t>
            </a:r>
            <a:endParaRPr lang="sk-SK" dirty="0"/>
          </a:p>
        </p:txBody>
      </p:sp>
      <p:sp>
        <p:nvSpPr>
          <p:cNvPr id="13" name="Obdĺžnik 12"/>
          <p:cNvSpPr/>
          <p:nvPr/>
        </p:nvSpPr>
        <p:spPr>
          <a:xfrm>
            <a:off x="4013855" y="5414651"/>
            <a:ext cx="1528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Alfa = 45°</a:t>
            </a:r>
            <a:endParaRPr lang="sk-SK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2" y="4717007"/>
            <a:ext cx="1011278" cy="188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3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8" b="-3693"/>
          <a:stretch/>
        </p:blipFill>
        <p:spPr bwMode="auto">
          <a:xfrm>
            <a:off x="467544" y="764703"/>
            <a:ext cx="3744416" cy="271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61" y="764704"/>
            <a:ext cx="405547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01" y="3541453"/>
            <a:ext cx="3888432" cy="25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467544" y="3717032"/>
            <a:ext cx="4224817" cy="1543731"/>
          </a:xfrm>
        </p:spPr>
        <p:txBody>
          <a:bodyPr>
            <a:normAutofit fontScale="55000" lnSpcReduction="20000"/>
          </a:bodyPr>
          <a:lstStyle/>
          <a:p>
            <a:r>
              <a:rPr lang="sk-SK" dirty="0" smtClean="0"/>
              <a:t>rýchlosti </a:t>
            </a:r>
            <a:r>
              <a:rPr lang="sk-SK" dirty="0"/>
              <a:t>prúdenia </a:t>
            </a:r>
            <a:r>
              <a:rPr lang="sk-SK" dirty="0" smtClean="0"/>
              <a:t>2 m/s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distribúcia tlaku,</a:t>
            </a:r>
          </a:p>
          <a:p>
            <a:r>
              <a:rPr lang="sk-SK" dirty="0" smtClean="0"/>
              <a:t>vektory prúdenia</a:t>
            </a:r>
          </a:p>
          <a:p>
            <a:r>
              <a:rPr lang="sk-SK" dirty="0" smtClean="0"/>
              <a:t>tlakový koeficient</a:t>
            </a:r>
            <a:endParaRPr lang="sk-SK" dirty="0"/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268488" y="-92705"/>
            <a:ext cx="9121225" cy="5675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sk-SK" sz="2400" dirty="0" smtClean="0"/>
              <a:t>Modelovanie prúdenia vzduchu v okolí strechy budovy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0566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766" y="3220162"/>
            <a:ext cx="3853414" cy="257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395" y="466725"/>
            <a:ext cx="3928156" cy="255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6725"/>
            <a:ext cx="3277165" cy="255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467544" y="3717032"/>
            <a:ext cx="4224817" cy="1543731"/>
          </a:xfrm>
        </p:spPr>
        <p:txBody>
          <a:bodyPr>
            <a:normAutofit fontScale="55000" lnSpcReduction="20000"/>
          </a:bodyPr>
          <a:lstStyle/>
          <a:p>
            <a:r>
              <a:rPr lang="sk-SK" dirty="0" smtClean="0"/>
              <a:t>rýchlosti </a:t>
            </a:r>
            <a:r>
              <a:rPr lang="sk-SK" dirty="0"/>
              <a:t>prúdenia </a:t>
            </a:r>
            <a:r>
              <a:rPr lang="sk-SK" dirty="0" smtClean="0"/>
              <a:t>4 m/s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distribúcia tlaku,</a:t>
            </a:r>
          </a:p>
          <a:p>
            <a:r>
              <a:rPr lang="sk-SK" dirty="0" smtClean="0"/>
              <a:t>vektory prúdenia</a:t>
            </a:r>
          </a:p>
          <a:p>
            <a:r>
              <a:rPr lang="sk-SK" dirty="0" smtClean="0"/>
              <a:t>tlakový koeficient</a:t>
            </a:r>
            <a:endParaRPr lang="sk-SK" dirty="0"/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268488" y="-92705"/>
            <a:ext cx="9121225" cy="5675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sk-SK" sz="2400" dirty="0" smtClean="0"/>
              <a:t>Modelovanie prúdenia vzduchu v okolí strechy budovy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4848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52" y="3573016"/>
            <a:ext cx="355017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7"/>
          <a:stretch/>
        </p:blipFill>
        <p:spPr bwMode="auto">
          <a:xfrm>
            <a:off x="5135556" y="548680"/>
            <a:ext cx="359687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85" y="548681"/>
            <a:ext cx="359640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467544" y="3717032"/>
            <a:ext cx="4224817" cy="1543731"/>
          </a:xfrm>
        </p:spPr>
        <p:txBody>
          <a:bodyPr>
            <a:normAutofit fontScale="55000" lnSpcReduction="20000"/>
          </a:bodyPr>
          <a:lstStyle/>
          <a:p>
            <a:r>
              <a:rPr lang="sk-SK" dirty="0" smtClean="0"/>
              <a:t>rýchlosti </a:t>
            </a:r>
            <a:r>
              <a:rPr lang="sk-SK" dirty="0"/>
              <a:t>prúdenia </a:t>
            </a:r>
            <a:r>
              <a:rPr lang="sk-SK" dirty="0" smtClean="0"/>
              <a:t>6 m/s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distribúcia tlaku,</a:t>
            </a:r>
          </a:p>
          <a:p>
            <a:r>
              <a:rPr lang="sk-SK" dirty="0" smtClean="0"/>
              <a:t>vektory prúdenia</a:t>
            </a:r>
          </a:p>
          <a:p>
            <a:r>
              <a:rPr lang="sk-SK" dirty="0" smtClean="0"/>
              <a:t>tlakový koeficient</a:t>
            </a:r>
            <a:endParaRPr lang="sk-SK" dirty="0"/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268488" y="-92705"/>
            <a:ext cx="9121225" cy="5675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sk-SK" sz="2400" dirty="0" smtClean="0"/>
              <a:t>Modelovanie prúdenia vzduchu v okolí strechy budovy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9928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653548" cy="242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69" y="548679"/>
            <a:ext cx="3797564" cy="264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4" y="524499"/>
            <a:ext cx="3627752" cy="280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467544" y="3717032"/>
            <a:ext cx="4224817" cy="1543731"/>
          </a:xfrm>
        </p:spPr>
        <p:txBody>
          <a:bodyPr>
            <a:normAutofit fontScale="55000" lnSpcReduction="20000"/>
          </a:bodyPr>
          <a:lstStyle/>
          <a:p>
            <a:r>
              <a:rPr lang="sk-SK" dirty="0" smtClean="0"/>
              <a:t>rýchlosti </a:t>
            </a:r>
            <a:r>
              <a:rPr lang="sk-SK" dirty="0"/>
              <a:t>prúdenia </a:t>
            </a:r>
            <a:r>
              <a:rPr lang="sk-SK" dirty="0" smtClean="0"/>
              <a:t>20 m/s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distribúcia tlaku,</a:t>
            </a:r>
          </a:p>
          <a:p>
            <a:r>
              <a:rPr lang="sk-SK" dirty="0" smtClean="0"/>
              <a:t>vektory prúdenia</a:t>
            </a:r>
          </a:p>
          <a:p>
            <a:r>
              <a:rPr lang="sk-SK" dirty="0" smtClean="0"/>
              <a:t>tlakový koeficient</a:t>
            </a:r>
            <a:endParaRPr lang="sk-SK" dirty="0"/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268488" y="-92705"/>
            <a:ext cx="9121225" cy="5675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sk-SK" sz="2400" dirty="0" smtClean="0"/>
              <a:t>Modelovanie prúdenia vzduchu v okolí strechy budovy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1250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0"/>
            <a:ext cx="9144000" cy="4046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sz="2400" dirty="0" smtClean="0"/>
              <a:t>Prúdenie pri rôznych uhloch sklonu strechy</a:t>
            </a:r>
            <a:endParaRPr lang="sk-SK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596942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b="11193"/>
          <a:stretch>
            <a:fillRect/>
          </a:stretch>
        </p:blipFill>
        <p:spPr bwMode="auto">
          <a:xfrm>
            <a:off x="3023320" y="404664"/>
            <a:ext cx="6120680" cy="606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323528" y="476672"/>
            <a:ext cx="2664296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dirty="0" smtClean="0"/>
              <a:t>	</a:t>
            </a:r>
            <a:r>
              <a:rPr lang="sk-SK" sz="2400" dirty="0" err="1" smtClean="0"/>
              <a:t>cp</a:t>
            </a:r>
            <a:r>
              <a:rPr lang="sk-SK" sz="2400" dirty="0" smtClean="0"/>
              <a:t> pri rôznych uhloch sklonu strechy,</a:t>
            </a:r>
          </a:p>
          <a:p>
            <a:pPr>
              <a:buNone/>
            </a:pPr>
            <a:endParaRPr lang="sk-SK" sz="2400" dirty="0" smtClean="0"/>
          </a:p>
          <a:p>
            <a:pPr>
              <a:buNone/>
            </a:pPr>
            <a:r>
              <a:rPr lang="sk-SK" sz="2400" dirty="0" smtClean="0"/>
              <a:t>1) H/B =0,5</a:t>
            </a:r>
          </a:p>
          <a:p>
            <a:pPr>
              <a:buNone/>
            </a:pPr>
            <a:r>
              <a:rPr lang="sk-SK" sz="2400" dirty="0" smtClean="0"/>
              <a:t>2) H/B = 1</a:t>
            </a:r>
          </a:p>
          <a:p>
            <a:pPr>
              <a:buNone/>
            </a:pPr>
            <a:r>
              <a:rPr lang="sk-SK" sz="2400" dirty="0" smtClean="0"/>
              <a:t>3) H/B = 1,5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228600" y="425450"/>
            <a:ext cx="87709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</a:t>
            </a:r>
            <a:r>
              <a:rPr lang="en-US" sz="3600"/>
              <a:t>Flow parallel to plate –</a:t>
            </a:r>
            <a:r>
              <a:rPr lang="en-US"/>
              <a:t> </a:t>
            </a:r>
          </a:p>
          <a:p>
            <a:r>
              <a:rPr lang="en-US"/>
              <a:t>		viscous forces important and </a:t>
            </a:r>
            <a:r>
              <a:rPr lang="en-US">
                <a:solidFill>
                  <a:schemeClr val="accent2"/>
                </a:solidFill>
              </a:rPr>
              <a:t>Re dependence</a:t>
            </a:r>
          </a:p>
          <a:p>
            <a:pPr>
              <a:buFontTx/>
              <a:buChar char="•"/>
            </a:pPr>
            <a:r>
              <a:rPr lang="en-US"/>
              <a:t> </a:t>
            </a:r>
            <a:r>
              <a:rPr lang="en-US" sz="3600"/>
              <a:t>Flow perpendicular to plate –</a:t>
            </a:r>
          </a:p>
          <a:p>
            <a:r>
              <a:rPr lang="en-US"/>
              <a:t>		pressure forces important and </a:t>
            </a:r>
            <a:r>
              <a:rPr lang="en-US">
                <a:solidFill>
                  <a:schemeClr val="accent2"/>
                </a:solidFill>
              </a:rPr>
              <a:t>no strong Re dependence</a:t>
            </a: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2000250" y="3276600"/>
            <a:ext cx="5314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/>
              <a:t>What about Re dependence </a:t>
            </a:r>
          </a:p>
          <a:p>
            <a:pPr algn="ctr"/>
            <a:r>
              <a:rPr lang="en-US" sz="3600"/>
              <a:t>for flow around sphere?</a:t>
            </a:r>
          </a:p>
        </p:txBody>
      </p:sp>
      <p:sp>
        <p:nvSpPr>
          <p:cNvPr id="222212" name="Oval 4"/>
          <p:cNvSpPr>
            <a:spLocks noChangeArrowheads="1"/>
          </p:cNvSpPr>
          <p:nvPr/>
        </p:nvSpPr>
        <p:spPr bwMode="auto">
          <a:xfrm>
            <a:off x="3657600" y="4724400"/>
            <a:ext cx="1752600" cy="1828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2213" name="Oval 5"/>
          <p:cNvSpPr>
            <a:spLocks noChangeArrowheads="1"/>
          </p:cNvSpPr>
          <p:nvPr/>
        </p:nvSpPr>
        <p:spPr bwMode="auto">
          <a:xfrm>
            <a:off x="3657600" y="5410200"/>
            <a:ext cx="1752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2214" name="Line 6"/>
          <p:cNvSpPr>
            <a:spLocks noChangeShapeType="1"/>
          </p:cNvSpPr>
          <p:nvPr/>
        </p:nvSpPr>
        <p:spPr bwMode="auto">
          <a:xfrm>
            <a:off x="1676400" y="5410200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22215" name="Line 7"/>
          <p:cNvSpPr>
            <a:spLocks noChangeShapeType="1"/>
          </p:cNvSpPr>
          <p:nvPr/>
        </p:nvSpPr>
        <p:spPr bwMode="auto">
          <a:xfrm>
            <a:off x="1600200" y="5791200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22216" name="Line 8"/>
          <p:cNvSpPr>
            <a:spLocks noChangeShapeType="1"/>
          </p:cNvSpPr>
          <p:nvPr/>
        </p:nvSpPr>
        <p:spPr bwMode="auto">
          <a:xfrm>
            <a:off x="1600200" y="6172200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22219" name="Line 11"/>
          <p:cNvSpPr>
            <a:spLocks noChangeShapeType="1"/>
          </p:cNvSpPr>
          <p:nvPr/>
        </p:nvSpPr>
        <p:spPr bwMode="auto">
          <a:xfrm>
            <a:off x="1676400" y="4953000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22220" name="Line 12"/>
          <p:cNvSpPr>
            <a:spLocks noChangeShapeType="1"/>
          </p:cNvSpPr>
          <p:nvPr/>
        </p:nvSpPr>
        <p:spPr bwMode="auto">
          <a:xfrm>
            <a:off x="6324600" y="4648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22221" name="Line 13"/>
          <p:cNvSpPr>
            <a:spLocks noChangeShapeType="1"/>
          </p:cNvSpPr>
          <p:nvPr/>
        </p:nvSpPr>
        <p:spPr bwMode="auto">
          <a:xfrm>
            <a:off x="6324600" y="6324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22222" name="Text Box 14"/>
          <p:cNvSpPr txBox="1">
            <a:spLocks noChangeArrowheads="1"/>
          </p:cNvSpPr>
          <p:nvPr/>
        </p:nvSpPr>
        <p:spPr bwMode="auto">
          <a:xfrm>
            <a:off x="7299325" y="628967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</a:t>
            </a:r>
          </a:p>
        </p:txBody>
      </p:sp>
      <p:sp>
        <p:nvSpPr>
          <p:cNvPr id="222223" name="Text Box 15"/>
          <p:cNvSpPr txBox="1">
            <a:spLocks noChangeArrowheads="1"/>
          </p:cNvSpPr>
          <p:nvPr/>
        </p:nvSpPr>
        <p:spPr bwMode="auto">
          <a:xfrm>
            <a:off x="5851525" y="49942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D</a:t>
            </a:r>
            <a:endParaRPr lang="en-US"/>
          </a:p>
        </p:txBody>
      </p:sp>
      <p:sp>
        <p:nvSpPr>
          <p:cNvPr id="222224" name="Text Box 16"/>
          <p:cNvSpPr txBox="1">
            <a:spLocks noChangeArrowheads="1"/>
          </p:cNvSpPr>
          <p:nvPr/>
        </p:nvSpPr>
        <p:spPr bwMode="auto">
          <a:xfrm>
            <a:off x="7375525" y="492125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pPr algn="l"/>
            <a:r>
              <a:rPr lang="sk-SK" dirty="0" smtClean="0"/>
              <a:t>Telesá s dominantným trecím odporom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58293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564904"/>
            <a:ext cx="66579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E:\images\CH09\images\F9.11.jpg"/>
          <p:cNvPicPr>
            <a:picLocks noChangeAspect="1" noChangeArrowheads="1"/>
          </p:cNvPicPr>
          <p:nvPr/>
        </p:nvPicPr>
        <p:blipFill>
          <a:blip r:embed="rId2" cstate="print"/>
          <a:srcRect b="2316"/>
          <a:stretch>
            <a:fillRect/>
          </a:stretch>
        </p:blipFill>
        <p:spPr bwMode="auto">
          <a:xfrm>
            <a:off x="990600" y="1066800"/>
            <a:ext cx="7391400" cy="441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838200" y="304800"/>
            <a:ext cx="7781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Drag Coefficient, C</a:t>
            </a:r>
            <a:r>
              <a:rPr lang="en-US" baseline="-25000"/>
              <a:t>D</a:t>
            </a:r>
            <a:r>
              <a:rPr lang="en-US"/>
              <a:t>, as a function of Re for a Smooth Sphere</a:t>
            </a:r>
          </a:p>
        </p:txBody>
      </p:sp>
      <p:pic>
        <p:nvPicPr>
          <p:cNvPr id="219141" name="Picture 5" descr="C:\DOCUME~1\JIMROH~1\LOCALS~1\Temp\\msotw9_temp0.jpg"/>
          <p:cNvPicPr>
            <a:picLocks noChangeAspect="1" noChangeArrowheads="1"/>
          </p:cNvPicPr>
          <p:nvPr/>
        </p:nvPicPr>
        <p:blipFill>
          <a:blip r:embed="rId3" cstate="print"/>
          <a:srcRect l="13339" t="44353" r="54010" b="38705"/>
          <a:stretch>
            <a:fillRect/>
          </a:stretch>
        </p:blipFill>
        <p:spPr bwMode="auto">
          <a:xfrm>
            <a:off x="5105400" y="1143000"/>
            <a:ext cx="3200400" cy="2286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19142" name="Line 6"/>
          <p:cNvSpPr>
            <a:spLocks noChangeShapeType="1"/>
          </p:cNvSpPr>
          <p:nvPr/>
        </p:nvSpPr>
        <p:spPr bwMode="auto">
          <a:xfrm>
            <a:off x="1600200" y="1371600"/>
            <a:ext cx="190500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19143" name="Oval 7"/>
          <p:cNvSpPr>
            <a:spLocks noChangeArrowheads="1"/>
          </p:cNvSpPr>
          <p:nvPr/>
        </p:nvSpPr>
        <p:spPr bwMode="auto">
          <a:xfrm>
            <a:off x="5334000" y="2895600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2819400" y="5911850"/>
            <a:ext cx="393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SMOOTH 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 descr="E:\images\CH09\images\F9.11.jpg"/>
          <p:cNvPicPr>
            <a:picLocks noChangeAspect="1" noChangeArrowheads="1"/>
          </p:cNvPicPr>
          <p:nvPr/>
        </p:nvPicPr>
        <p:blipFill>
          <a:blip r:embed="rId2" cstate="print"/>
          <a:srcRect b="2316"/>
          <a:stretch>
            <a:fillRect/>
          </a:stretch>
        </p:blipFill>
        <p:spPr bwMode="auto">
          <a:xfrm>
            <a:off x="990600" y="1066800"/>
            <a:ext cx="7391400" cy="441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38947" name="Text Box 3"/>
          <p:cNvSpPr txBox="1">
            <a:spLocks noChangeArrowheads="1"/>
          </p:cNvSpPr>
          <p:nvPr/>
        </p:nvSpPr>
        <p:spPr bwMode="auto">
          <a:xfrm>
            <a:off x="838200" y="304800"/>
            <a:ext cx="7781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Drag Coefficient, C</a:t>
            </a:r>
            <a:r>
              <a:rPr lang="en-US" baseline="-25000"/>
              <a:t>D</a:t>
            </a:r>
            <a:r>
              <a:rPr lang="en-US"/>
              <a:t>, as a function of Re for a Smooth Sphere</a:t>
            </a:r>
          </a:p>
        </p:txBody>
      </p:sp>
      <p:sp>
        <p:nvSpPr>
          <p:cNvPr id="338949" name="Line 5"/>
          <p:cNvSpPr>
            <a:spLocks noChangeShapeType="1"/>
          </p:cNvSpPr>
          <p:nvPr/>
        </p:nvSpPr>
        <p:spPr bwMode="auto">
          <a:xfrm>
            <a:off x="1600200" y="1371600"/>
            <a:ext cx="190500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338951" name="Text Box 7"/>
          <p:cNvSpPr txBox="1">
            <a:spLocks noChangeArrowheads="1"/>
          </p:cNvSpPr>
          <p:nvPr/>
        </p:nvSpPr>
        <p:spPr bwMode="auto">
          <a:xfrm>
            <a:off x="2819400" y="5911850"/>
            <a:ext cx="393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SMOOTH SPHERE</a:t>
            </a:r>
          </a:p>
        </p:txBody>
      </p:sp>
      <p:sp>
        <p:nvSpPr>
          <p:cNvPr id="338952" name="Text Box 8"/>
          <p:cNvSpPr txBox="1">
            <a:spLocks noChangeArrowheads="1"/>
          </p:cNvSpPr>
          <p:nvPr/>
        </p:nvSpPr>
        <p:spPr bwMode="auto">
          <a:xfrm>
            <a:off x="3749675" y="1524000"/>
            <a:ext cx="2308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/>
              <a:t>F</a:t>
            </a:r>
            <a:r>
              <a:rPr lang="en-US" sz="3200" b="1" baseline="-25000"/>
              <a:t>D</a:t>
            </a:r>
            <a:r>
              <a:rPr lang="en-US" sz="3200" b="1"/>
              <a:t> = 3</a:t>
            </a:r>
            <a:r>
              <a:rPr lang="en-US" sz="3200" b="1">
                <a:sym typeface="Symbol" pitchFamily="18" charset="2"/>
              </a:rPr>
              <a:t>VD</a:t>
            </a:r>
          </a:p>
          <a:p>
            <a:pPr algn="ctr"/>
            <a:r>
              <a:rPr lang="en-US" sz="3200" b="1">
                <a:sym typeface="Symbol" pitchFamily="18" charset="2"/>
              </a:rPr>
              <a:t>C</a:t>
            </a:r>
            <a:r>
              <a:rPr lang="en-US" sz="3200" b="1" baseline="-25000">
                <a:sym typeface="Symbol" pitchFamily="18" charset="2"/>
              </a:rPr>
              <a:t>D</a:t>
            </a:r>
            <a:r>
              <a:rPr lang="en-US" sz="3200" b="1">
                <a:sym typeface="Symbol" pitchFamily="18" charset="2"/>
              </a:rPr>
              <a:t> = ?</a:t>
            </a: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Oval 4"/>
          <p:cNvSpPr>
            <a:spLocks noChangeArrowheads="1"/>
          </p:cNvSpPr>
          <p:nvPr/>
        </p:nvSpPr>
        <p:spPr bwMode="auto">
          <a:xfrm>
            <a:off x="3657600" y="4724400"/>
            <a:ext cx="1752600" cy="1828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201730" name="Picture 2" descr="E:\images\CH09\images\F9.11.jpg"/>
          <p:cNvPicPr>
            <a:picLocks noChangeAspect="1" noChangeArrowheads="1"/>
          </p:cNvPicPr>
          <p:nvPr/>
        </p:nvPicPr>
        <p:blipFill>
          <a:blip r:embed="rId2" cstate="print"/>
          <a:srcRect b="2316"/>
          <a:stretch>
            <a:fillRect/>
          </a:stretch>
        </p:blipFill>
        <p:spPr bwMode="auto">
          <a:xfrm>
            <a:off x="990600" y="228600"/>
            <a:ext cx="7391400" cy="441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01731" name="Oval 3"/>
          <p:cNvSpPr>
            <a:spLocks noChangeArrowheads="1"/>
          </p:cNvSpPr>
          <p:nvPr/>
        </p:nvSpPr>
        <p:spPr bwMode="auto">
          <a:xfrm>
            <a:off x="3657600" y="5410200"/>
            <a:ext cx="1752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228600" y="4876800"/>
            <a:ext cx="3016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C</a:t>
            </a:r>
            <a:r>
              <a:rPr lang="en-US" b="1" baseline="-25000">
                <a:solidFill>
                  <a:schemeClr val="tx2"/>
                </a:solidFill>
              </a:rPr>
              <a:t>D</a:t>
            </a:r>
            <a:r>
              <a:rPr lang="en-US" b="1">
                <a:solidFill>
                  <a:schemeClr val="tx2"/>
                </a:solidFill>
              </a:rPr>
              <a:t> = F</a:t>
            </a:r>
            <a:r>
              <a:rPr lang="en-US" b="1" baseline="-25000">
                <a:solidFill>
                  <a:schemeClr val="tx2"/>
                </a:solidFill>
              </a:rPr>
              <a:t>D</a:t>
            </a:r>
            <a:r>
              <a:rPr lang="en-US" b="1">
                <a:solidFill>
                  <a:schemeClr val="tx2"/>
                </a:solidFill>
              </a:rPr>
              <a:t>/</a:t>
            </a:r>
            <a:r>
              <a:rPr lang="en-US" b="1">
                <a:solidFill>
                  <a:schemeClr val="tx2"/>
                </a:solidFill>
                <a:sym typeface="Symbol" pitchFamily="18" charset="2"/>
              </a:rPr>
              <a:t>(½ U</a:t>
            </a:r>
            <a:r>
              <a:rPr lang="en-US" b="1" baseline="30000">
                <a:solidFill>
                  <a:schemeClr val="tx2"/>
                </a:solidFill>
                <a:sym typeface="Symbol" pitchFamily="18" charset="2"/>
              </a:rPr>
              <a:t>2</a:t>
            </a:r>
            <a:r>
              <a:rPr lang="en-US" b="1">
                <a:solidFill>
                  <a:schemeClr val="tx2"/>
                </a:solidFill>
                <a:sym typeface="Symbol" pitchFamily="18" charset="2"/>
              </a:rPr>
              <a:t>R</a:t>
            </a:r>
            <a:r>
              <a:rPr lang="en-US" b="1" baseline="30000">
                <a:solidFill>
                  <a:schemeClr val="tx2"/>
                </a:solidFill>
                <a:sym typeface="Symbol" pitchFamily="18" charset="2"/>
              </a:rPr>
              <a:t>2</a:t>
            </a:r>
            <a:r>
              <a:rPr lang="en-US" b="1">
                <a:solidFill>
                  <a:schemeClr val="tx2"/>
                </a:solidFill>
                <a:sym typeface="Symbol" pitchFamily="18" charset="2"/>
              </a:rPr>
              <a:t>)</a:t>
            </a:r>
            <a:endParaRPr lang="en-US" b="1" baseline="-25000">
              <a:solidFill>
                <a:schemeClr val="tx2"/>
              </a:solidFill>
            </a:endParaRPr>
          </a:p>
          <a:p>
            <a:r>
              <a:rPr lang="en-US" b="1">
                <a:solidFill>
                  <a:schemeClr val="tx2"/>
                </a:solidFill>
              </a:rPr>
              <a:t> = 6</a:t>
            </a:r>
            <a:r>
              <a:rPr lang="en-US" b="1">
                <a:solidFill>
                  <a:schemeClr val="tx2"/>
                </a:solidFill>
                <a:sym typeface="Symbol" pitchFamily="18" charset="2"/>
              </a:rPr>
              <a:t>UR/(½ U</a:t>
            </a:r>
            <a:r>
              <a:rPr lang="en-US" b="1" baseline="30000">
                <a:solidFill>
                  <a:schemeClr val="tx2"/>
                </a:solidFill>
                <a:sym typeface="Symbol" pitchFamily="18" charset="2"/>
              </a:rPr>
              <a:t>2</a:t>
            </a:r>
            <a:r>
              <a:rPr lang="en-US" b="1">
                <a:solidFill>
                  <a:schemeClr val="tx2"/>
                </a:solidFill>
                <a:sym typeface="Symbol" pitchFamily="18" charset="2"/>
              </a:rPr>
              <a:t>R</a:t>
            </a:r>
            <a:r>
              <a:rPr lang="en-US" b="1" baseline="30000">
                <a:solidFill>
                  <a:schemeClr val="tx2"/>
                </a:solidFill>
                <a:sym typeface="Symbol" pitchFamily="18" charset="2"/>
              </a:rPr>
              <a:t>2</a:t>
            </a:r>
            <a:r>
              <a:rPr lang="en-US" b="1">
                <a:solidFill>
                  <a:schemeClr val="tx2"/>
                </a:solidFill>
                <a:sym typeface="Symbol" pitchFamily="18" charset="2"/>
              </a:rPr>
              <a:t>)</a:t>
            </a:r>
          </a:p>
          <a:p>
            <a:r>
              <a:rPr lang="en-US" b="1">
                <a:solidFill>
                  <a:schemeClr val="tx2"/>
                </a:solidFill>
                <a:sym typeface="Symbol" pitchFamily="18" charset="2"/>
              </a:rPr>
              <a:t> = 24/Re</a:t>
            </a:r>
          </a:p>
        </p:txBody>
      </p:sp>
      <p:sp>
        <p:nvSpPr>
          <p:cNvPr id="201735" name="Rectangle 7"/>
          <p:cNvSpPr>
            <a:spLocks noChangeArrowheads="1"/>
          </p:cNvSpPr>
          <p:nvPr/>
        </p:nvSpPr>
        <p:spPr bwMode="auto">
          <a:xfrm>
            <a:off x="2133600" y="2057400"/>
            <a:ext cx="1295400" cy="533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1736" name="Line 8"/>
          <p:cNvSpPr>
            <a:spLocks noChangeShapeType="1"/>
          </p:cNvSpPr>
          <p:nvPr/>
        </p:nvSpPr>
        <p:spPr bwMode="auto">
          <a:xfrm flipH="1">
            <a:off x="4038600" y="1524000"/>
            <a:ext cx="685800" cy="762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3048000" y="336550"/>
            <a:ext cx="45450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Laminar boundary layer</a:t>
            </a:r>
          </a:p>
          <a:p>
            <a:r>
              <a:rPr lang="en-US" b="1">
                <a:solidFill>
                  <a:schemeClr val="accent2"/>
                </a:solidFill>
              </a:rPr>
              <a:t>Turbulent flow in wake</a:t>
            </a:r>
          </a:p>
          <a:p>
            <a:r>
              <a:rPr lang="en-US" b="1">
                <a:solidFill>
                  <a:schemeClr val="accent2"/>
                </a:solidFill>
              </a:rPr>
              <a:t>Separation point moving forward</a:t>
            </a:r>
          </a:p>
        </p:txBody>
      </p:sp>
      <p:sp>
        <p:nvSpPr>
          <p:cNvPr id="201738" name="Line 10"/>
          <p:cNvSpPr>
            <a:spLocks noChangeShapeType="1"/>
          </p:cNvSpPr>
          <p:nvPr/>
        </p:nvSpPr>
        <p:spPr bwMode="auto">
          <a:xfrm>
            <a:off x="6400800" y="23622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4953000" y="19050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Separation point fixed</a:t>
            </a:r>
          </a:p>
        </p:txBody>
      </p:sp>
      <p:sp>
        <p:nvSpPr>
          <p:cNvPr id="201740" name="Line 12"/>
          <p:cNvSpPr>
            <a:spLocks noChangeShapeType="1"/>
          </p:cNvSpPr>
          <p:nvPr/>
        </p:nvSpPr>
        <p:spPr bwMode="auto">
          <a:xfrm flipH="1" flipV="1">
            <a:off x="5486400" y="4038600"/>
            <a:ext cx="1905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01741" name="Text Box 13"/>
          <p:cNvSpPr txBox="1">
            <a:spLocks noChangeArrowheads="1"/>
          </p:cNvSpPr>
          <p:nvPr/>
        </p:nvSpPr>
        <p:spPr bwMode="auto">
          <a:xfrm>
            <a:off x="5570538" y="5546725"/>
            <a:ext cx="3649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95% of drag due to pressure </a:t>
            </a:r>
          </a:p>
          <a:p>
            <a:pPr algn="ctr"/>
            <a:r>
              <a:rPr lang="en-US" sz="2000"/>
              <a:t>difference between front and back</a:t>
            </a:r>
          </a:p>
        </p:txBody>
      </p:sp>
      <p:sp>
        <p:nvSpPr>
          <p:cNvPr id="201742" name="Line 14"/>
          <p:cNvSpPr>
            <a:spLocks noChangeShapeType="1"/>
          </p:cNvSpPr>
          <p:nvPr/>
        </p:nvSpPr>
        <p:spPr bwMode="auto">
          <a:xfrm flipH="1" flipV="1">
            <a:off x="7848600" y="3810000"/>
            <a:ext cx="152400" cy="53340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01743" name="Text Box 15"/>
          <p:cNvSpPr txBox="1">
            <a:spLocks noChangeArrowheads="1"/>
          </p:cNvSpPr>
          <p:nvPr/>
        </p:nvSpPr>
        <p:spPr bwMode="auto">
          <a:xfrm>
            <a:off x="7535863" y="4384675"/>
            <a:ext cx="1522412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996633"/>
                </a:solidFill>
              </a:rPr>
              <a:t>Turbulent</a:t>
            </a:r>
          </a:p>
          <a:p>
            <a:pPr algn="ctr"/>
            <a:r>
              <a:rPr lang="en-US" b="1">
                <a:solidFill>
                  <a:srgbClr val="996633"/>
                </a:solidFill>
              </a:rPr>
              <a:t>boundary</a:t>
            </a:r>
          </a:p>
          <a:p>
            <a:pPr algn="ctr"/>
            <a:r>
              <a:rPr lang="en-US" b="1">
                <a:solidFill>
                  <a:srgbClr val="996633"/>
                </a:solidFill>
              </a:rPr>
              <a:t>layer</a:t>
            </a:r>
          </a:p>
        </p:txBody>
      </p:sp>
      <p:sp>
        <p:nvSpPr>
          <p:cNvPr id="201744" name="Text Box 16"/>
          <p:cNvSpPr txBox="1">
            <a:spLocks noChangeArrowheads="1"/>
          </p:cNvSpPr>
          <p:nvPr/>
        </p:nvSpPr>
        <p:spPr bwMode="auto">
          <a:xfrm>
            <a:off x="1909763" y="0"/>
            <a:ext cx="1214437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6633"/>
                </a:solidFill>
              </a:rPr>
              <a:t>Laminar</a:t>
            </a:r>
          </a:p>
          <a:p>
            <a:r>
              <a:rPr lang="en-US">
                <a:solidFill>
                  <a:srgbClr val="996633"/>
                </a:solidFill>
              </a:rPr>
              <a:t>Flow</a:t>
            </a:r>
          </a:p>
        </p:txBody>
      </p:sp>
      <p:sp>
        <p:nvSpPr>
          <p:cNvPr id="201745" name="Line 17"/>
          <p:cNvSpPr>
            <a:spLocks noChangeShapeType="1"/>
          </p:cNvSpPr>
          <p:nvPr/>
        </p:nvSpPr>
        <p:spPr bwMode="auto">
          <a:xfrm flipH="1">
            <a:off x="2286000" y="762000"/>
            <a:ext cx="76200" cy="30480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01746" name="Text Box 18"/>
          <p:cNvSpPr txBox="1">
            <a:spLocks noChangeArrowheads="1"/>
          </p:cNvSpPr>
          <p:nvPr/>
        </p:nvSpPr>
        <p:spPr bwMode="auto">
          <a:xfrm>
            <a:off x="4159250" y="4495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01747" name="Text Box 19"/>
          <p:cNvSpPr txBox="1">
            <a:spLocks noChangeArrowheads="1"/>
          </p:cNvSpPr>
          <p:nvPr/>
        </p:nvSpPr>
        <p:spPr bwMode="auto">
          <a:xfrm>
            <a:off x="4768850" y="457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6633"/>
                </a:solidFill>
              </a:rPr>
              <a:t>*</a:t>
            </a:r>
          </a:p>
        </p:txBody>
      </p:sp>
      <p:sp>
        <p:nvSpPr>
          <p:cNvPr id="201748" name="Line 20"/>
          <p:cNvSpPr>
            <a:spLocks noChangeShapeType="1"/>
          </p:cNvSpPr>
          <p:nvPr/>
        </p:nvSpPr>
        <p:spPr bwMode="auto">
          <a:xfrm flipH="1">
            <a:off x="1752600" y="2667000"/>
            <a:ext cx="914400" cy="213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 descr="C:\DOCUME~1\JIMROH~1\LOCALS~1\Temp\\msotw9_temp0.jpg"/>
          <p:cNvPicPr>
            <a:picLocks noChangeAspect="1" noChangeArrowheads="1"/>
          </p:cNvPicPr>
          <p:nvPr/>
        </p:nvPicPr>
        <p:blipFill>
          <a:blip r:embed="rId2" cstate="print"/>
          <a:srcRect l="15712" t="26398" r="2782" b="45242"/>
          <a:stretch>
            <a:fillRect/>
          </a:stretch>
        </p:blipFill>
        <p:spPr bwMode="auto">
          <a:xfrm>
            <a:off x="304800" y="1600200"/>
            <a:ext cx="8610600" cy="3962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836613" y="6096000"/>
            <a:ext cx="8167687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 IDEAL FLOW*             LAMINAR </a:t>
            </a:r>
            <a:r>
              <a:rPr lang="en-US" sz="2000">
                <a:solidFill>
                  <a:schemeClr val="accent2"/>
                </a:solidFill>
                <a:sym typeface="Symbol" pitchFamily="18" charset="2"/>
              </a:rPr>
              <a:t> </a:t>
            </a:r>
            <a:r>
              <a:rPr lang="en-US" sz="2000">
                <a:solidFill>
                  <a:schemeClr val="accent2"/>
                </a:solidFill>
              </a:rPr>
              <a:t>FLOW            TURBULENT </a:t>
            </a:r>
            <a:r>
              <a:rPr lang="en-US" sz="2000">
                <a:solidFill>
                  <a:schemeClr val="accent2"/>
                </a:solidFill>
                <a:sym typeface="Symbol" pitchFamily="18" charset="2"/>
              </a:rPr>
              <a:t></a:t>
            </a:r>
            <a:r>
              <a:rPr lang="en-US" sz="2000">
                <a:solidFill>
                  <a:schemeClr val="accent2"/>
                </a:solidFill>
              </a:rPr>
              <a:t> FLOW</a:t>
            </a:r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3200400" y="990600"/>
            <a:ext cx="1371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2819400" y="381000"/>
            <a:ext cx="3597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/>
              <a:t>S e p a r a t i o n</a:t>
            </a:r>
          </a:p>
        </p:txBody>
      </p:sp>
      <p:sp>
        <p:nvSpPr>
          <p:cNvPr id="229382" name="Line 6"/>
          <p:cNvSpPr>
            <a:spLocks noChangeShapeType="1"/>
          </p:cNvSpPr>
          <p:nvPr/>
        </p:nvSpPr>
        <p:spPr bwMode="auto">
          <a:xfrm>
            <a:off x="5867400" y="914400"/>
            <a:ext cx="2133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>
            <a:off x="4724400" y="2286000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29384" name="Line 8"/>
          <p:cNvSpPr>
            <a:spLocks noChangeShapeType="1"/>
          </p:cNvSpPr>
          <p:nvPr/>
        </p:nvSpPr>
        <p:spPr bwMode="auto">
          <a:xfrm>
            <a:off x="7772400" y="2286000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1026" descr="E:\images\CH09\images\F9.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5138738" cy="6096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21187" name="Text Box 1027"/>
          <p:cNvSpPr txBox="1">
            <a:spLocks noChangeArrowheads="1"/>
          </p:cNvSpPr>
          <p:nvPr/>
        </p:nvSpPr>
        <p:spPr bwMode="auto">
          <a:xfrm>
            <a:off x="2770188" y="4419600"/>
            <a:ext cx="658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~82</a:t>
            </a:r>
            <a:r>
              <a:rPr lang="en-US" sz="2000" baseline="30000"/>
              <a:t>o</a:t>
            </a:r>
            <a:endParaRPr lang="en-US" sz="2000"/>
          </a:p>
        </p:txBody>
      </p:sp>
      <p:sp>
        <p:nvSpPr>
          <p:cNvPr id="221188" name="Line 1028"/>
          <p:cNvSpPr>
            <a:spLocks noChangeShapeType="1"/>
          </p:cNvSpPr>
          <p:nvPr/>
        </p:nvSpPr>
        <p:spPr bwMode="auto">
          <a:xfrm flipH="1" flipV="1">
            <a:off x="2743200" y="4343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21189" name="Text Box 1029"/>
          <p:cNvSpPr txBox="1">
            <a:spLocks noChangeArrowheads="1"/>
          </p:cNvSpPr>
          <p:nvPr/>
        </p:nvSpPr>
        <p:spPr bwMode="auto">
          <a:xfrm>
            <a:off x="4708525" y="270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k-SK"/>
          </a:p>
        </p:txBody>
      </p:sp>
      <p:sp>
        <p:nvSpPr>
          <p:cNvPr id="221190" name="Text Box 1030"/>
          <p:cNvSpPr txBox="1">
            <a:spLocks noChangeArrowheads="1"/>
          </p:cNvSpPr>
          <p:nvPr/>
        </p:nvSpPr>
        <p:spPr bwMode="auto">
          <a:xfrm>
            <a:off x="4419600" y="2819400"/>
            <a:ext cx="785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~120</a:t>
            </a:r>
            <a:r>
              <a:rPr lang="en-US" sz="2000" baseline="30000"/>
              <a:t>o</a:t>
            </a:r>
            <a:endParaRPr lang="en-US" sz="2000"/>
          </a:p>
        </p:txBody>
      </p:sp>
      <p:sp>
        <p:nvSpPr>
          <p:cNvPr id="221191" name="Line 1031"/>
          <p:cNvSpPr>
            <a:spLocks noChangeShapeType="1"/>
          </p:cNvSpPr>
          <p:nvPr/>
        </p:nvSpPr>
        <p:spPr bwMode="auto">
          <a:xfrm flipH="1" flipV="1">
            <a:off x="4267200" y="2590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pic>
        <p:nvPicPr>
          <p:cNvPr id="221195" name="Picture 1035" descr="C:\Documents and Settings\Jim Rohr\Desktop\CH09_JPEG\EX9-8AB.jpg"/>
          <p:cNvPicPr>
            <a:picLocks noChangeAspect="1" noChangeArrowheads="1"/>
          </p:cNvPicPr>
          <p:nvPr/>
        </p:nvPicPr>
        <p:blipFill>
          <a:blip r:embed="rId3" cstate="print"/>
          <a:srcRect b="75287"/>
          <a:stretch>
            <a:fillRect/>
          </a:stretch>
        </p:blipFill>
        <p:spPr bwMode="auto">
          <a:xfrm>
            <a:off x="5362575" y="381000"/>
            <a:ext cx="3781425" cy="1447800"/>
          </a:xfrm>
          <a:prstGeom prst="rect">
            <a:avLst/>
          </a:prstGeom>
          <a:noFill/>
        </p:spPr>
      </p:pic>
      <p:sp>
        <p:nvSpPr>
          <p:cNvPr id="221196" name="Text Box 1036"/>
          <p:cNvSpPr txBox="1">
            <a:spLocks noChangeArrowheads="1"/>
          </p:cNvSpPr>
          <p:nvPr/>
        </p:nvSpPr>
        <p:spPr bwMode="auto">
          <a:xfrm>
            <a:off x="1785938" y="533400"/>
            <a:ext cx="2633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PRESSURE DRAG</a:t>
            </a:r>
          </a:p>
        </p:txBody>
      </p:sp>
      <p:sp>
        <p:nvSpPr>
          <p:cNvPr id="221197" name="Text Box 1037"/>
          <p:cNvSpPr txBox="1">
            <a:spLocks noChangeArrowheads="1"/>
          </p:cNvSpPr>
          <p:nvPr/>
        </p:nvSpPr>
        <p:spPr bwMode="auto">
          <a:xfrm>
            <a:off x="6418263" y="1600200"/>
            <a:ext cx="1125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DRAG</a:t>
            </a:r>
          </a:p>
        </p:txBody>
      </p:sp>
      <p:sp>
        <p:nvSpPr>
          <p:cNvPr id="221199" name="Text Box 1039"/>
          <p:cNvSpPr txBox="1">
            <a:spLocks noChangeArrowheads="1"/>
          </p:cNvSpPr>
          <p:nvPr/>
        </p:nvSpPr>
        <p:spPr bwMode="auto">
          <a:xfrm>
            <a:off x="5435600" y="2990850"/>
            <a:ext cx="35337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i="1">
                <a:solidFill>
                  <a:srgbClr val="FF0000"/>
                </a:solidFill>
              </a:rPr>
              <a:t>IF NO VISCOSITY</a:t>
            </a:r>
          </a:p>
          <a:p>
            <a:pPr algn="ctr"/>
            <a:r>
              <a:rPr lang="en-US" sz="3200" i="1">
                <a:solidFill>
                  <a:srgbClr val="FF0000"/>
                </a:solidFill>
              </a:rPr>
              <a:t>WHAT WOULD BE </a:t>
            </a:r>
          </a:p>
          <a:p>
            <a:pPr algn="ctr"/>
            <a:r>
              <a:rPr lang="en-US" sz="3200" i="1">
                <a:solidFill>
                  <a:srgbClr val="FF0000"/>
                </a:solidFill>
              </a:rPr>
              <a:t>TOTAL DRAG ?</a:t>
            </a:r>
          </a:p>
        </p:txBody>
      </p:sp>
      <p:sp>
        <p:nvSpPr>
          <p:cNvPr id="221200" name="Line 1040"/>
          <p:cNvSpPr>
            <a:spLocks noChangeShapeType="1"/>
          </p:cNvSpPr>
          <p:nvPr/>
        </p:nvSpPr>
        <p:spPr bwMode="auto">
          <a:xfrm flipH="1" flipV="1">
            <a:off x="4724400" y="1371600"/>
            <a:ext cx="1676400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 descr="E:\fou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0675"/>
            <a:ext cx="4572000" cy="62166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4421188" y="3546475"/>
            <a:ext cx="1141412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Smooth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4464050" y="381000"/>
            <a:ext cx="71755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Trip</a:t>
            </a:r>
          </a:p>
        </p:txBody>
      </p:sp>
      <p:sp>
        <p:nvSpPr>
          <p:cNvPr id="231429" name="Line 5"/>
          <p:cNvSpPr>
            <a:spLocks noChangeShapeType="1"/>
          </p:cNvSpPr>
          <p:nvPr/>
        </p:nvSpPr>
        <p:spPr bwMode="auto">
          <a:xfrm>
            <a:off x="5181600" y="609600"/>
            <a:ext cx="2895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31430" name="Line 6"/>
          <p:cNvSpPr>
            <a:spLocks noChangeShapeType="1"/>
          </p:cNvSpPr>
          <p:nvPr/>
        </p:nvSpPr>
        <p:spPr bwMode="auto">
          <a:xfrm>
            <a:off x="8077200" y="6096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152400" y="228600"/>
            <a:ext cx="4286250" cy="634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 By roughening surface </a:t>
            </a:r>
          </a:p>
          <a:p>
            <a:r>
              <a:rPr lang="en-US" sz="2800"/>
              <a:t>can “trip” boundary layer </a:t>
            </a:r>
          </a:p>
          <a:p>
            <a:r>
              <a:rPr lang="en-US" sz="2800"/>
              <a:t>so turbulent which results</a:t>
            </a:r>
          </a:p>
          <a:p>
            <a:r>
              <a:rPr lang="en-US" sz="2800"/>
              <a:t>in a favorable momentum</a:t>
            </a:r>
          </a:p>
          <a:p>
            <a:r>
              <a:rPr lang="en-US" sz="2800"/>
              <a:t>exchange, pushing </a:t>
            </a:r>
          </a:p>
          <a:p>
            <a:r>
              <a:rPr lang="en-US" sz="2800"/>
              <a:t>separation point further</a:t>
            </a:r>
          </a:p>
          <a:p>
            <a:r>
              <a:rPr lang="en-US" sz="2800"/>
              <a:t>downstream, resulting</a:t>
            </a:r>
          </a:p>
          <a:p>
            <a:r>
              <a:rPr lang="en-US" sz="2800"/>
              <a:t>in a smaller wake and</a:t>
            </a:r>
          </a:p>
          <a:p>
            <a:r>
              <a:rPr lang="en-US" sz="2800"/>
              <a:t>reduced drag.</a:t>
            </a:r>
          </a:p>
          <a:p>
            <a:endParaRPr lang="en-US" sz="1000"/>
          </a:p>
          <a:p>
            <a:r>
              <a:rPr lang="en-US" sz="2800">
                <a:solidFill>
                  <a:schemeClr val="accent2"/>
                </a:solidFill>
              </a:rPr>
              <a:t>125 yd drive with smooth </a:t>
            </a:r>
          </a:p>
          <a:p>
            <a:r>
              <a:rPr lang="en-US" sz="2800">
                <a:solidFill>
                  <a:schemeClr val="accent2"/>
                </a:solidFill>
              </a:rPr>
              <a:t>golf ball becomes 215 yds</a:t>
            </a:r>
          </a:p>
          <a:p>
            <a:r>
              <a:rPr lang="en-US" sz="2800">
                <a:solidFill>
                  <a:schemeClr val="accent2"/>
                </a:solidFill>
              </a:rPr>
              <a:t>for dimpled*</a:t>
            </a:r>
          </a:p>
          <a:p>
            <a:endParaRPr lang="en-US" sz="1000">
              <a:solidFill>
                <a:schemeClr val="accent2"/>
              </a:solidFill>
            </a:endParaRPr>
          </a:p>
          <a:p>
            <a:r>
              <a:rPr lang="en-US" sz="1800"/>
              <a:t>From Van Dyke, </a:t>
            </a:r>
            <a:r>
              <a:rPr lang="en-US" sz="1800" i="1"/>
              <a:t>Album of Fluid Motion</a:t>
            </a:r>
          </a:p>
          <a:p>
            <a:r>
              <a:rPr lang="en-US" sz="1800"/>
              <a:t>Parabolic Press, 1982; Original photographs </a:t>
            </a:r>
          </a:p>
          <a:p>
            <a:r>
              <a:rPr lang="en-US" sz="1800"/>
              <a:t>By Werle, ONERA, 1980</a:t>
            </a:r>
          </a:p>
        </p:txBody>
      </p:sp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7146925" y="5832475"/>
            <a:ext cx="160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Re = 15000</a:t>
            </a:r>
          </a:p>
        </p:txBody>
      </p:sp>
      <p:sp>
        <p:nvSpPr>
          <p:cNvPr id="231433" name="Text Box 9"/>
          <p:cNvSpPr txBox="1">
            <a:spLocks noChangeArrowheads="1"/>
          </p:cNvSpPr>
          <p:nvPr/>
        </p:nvSpPr>
        <p:spPr bwMode="auto">
          <a:xfrm>
            <a:off x="7070725" y="2784475"/>
            <a:ext cx="160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Re = 30000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E:\one.bmp"/>
          <p:cNvPicPr>
            <a:picLocks noChangeAspect="1" noChangeArrowheads="1"/>
          </p:cNvPicPr>
          <p:nvPr/>
        </p:nvPicPr>
        <p:blipFill>
          <a:blip r:embed="rId2" cstate="print"/>
          <a:srcRect t="9930" b="16840"/>
          <a:stretch>
            <a:fillRect/>
          </a:stretch>
        </p:blipFill>
        <p:spPr bwMode="auto">
          <a:xfrm>
            <a:off x="228600" y="228600"/>
            <a:ext cx="8686800" cy="4953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152400" y="5486400"/>
            <a:ext cx="8915400" cy="11969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Drag coefficient as a function of Reynolds number for smooth circular</a:t>
            </a:r>
          </a:p>
          <a:p>
            <a:pPr algn="ctr"/>
            <a:r>
              <a:rPr lang="en-US"/>
              <a:t>cylinders and smooth spheres. From Munson, Young, &amp; Okiishi, </a:t>
            </a:r>
          </a:p>
          <a:p>
            <a:pPr algn="ctr"/>
            <a:r>
              <a:rPr lang="en-US" i="1"/>
              <a:t>Fundamentals of Fluid Mechanics</a:t>
            </a:r>
            <a:r>
              <a:rPr lang="en-US"/>
              <a:t>, John Wiley &amp; Sons, 1998</a:t>
            </a: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228600" y="76200"/>
            <a:ext cx="8686800" cy="528638"/>
          </a:xfrm>
          <a:prstGeom prst="rect">
            <a:avLst/>
          </a:prstGeom>
          <a:solidFill>
            <a:srgbClr val="99CC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  ASIDE: At low very low Reynolds numbers </a:t>
            </a:r>
            <a:r>
              <a:rPr lang="en-US" sz="2800">
                <a:solidFill>
                  <a:srgbClr val="FF0000"/>
                </a:solidFill>
              </a:rPr>
              <a:t>Drag </a:t>
            </a:r>
            <a:r>
              <a:rPr lang="en-US" sz="2800">
                <a:solidFill>
                  <a:srgbClr val="FF0000"/>
                </a:solidFill>
                <a:sym typeface="Symbol" pitchFamily="18" charset="2"/>
              </a:rPr>
              <a:t> UL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5241925" y="873125"/>
            <a:ext cx="2811463" cy="466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D</a:t>
            </a:r>
            <a:r>
              <a:rPr lang="en-US"/>
              <a:t> = D / (</a:t>
            </a:r>
            <a:r>
              <a:rPr lang="en-US" baseline="30000"/>
              <a:t>1</a:t>
            </a:r>
            <a:r>
              <a:rPr lang="en-US"/>
              <a:t>/</a:t>
            </a:r>
            <a:r>
              <a:rPr lang="en-US" baseline="-25000"/>
              <a:t>2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 U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A</a:t>
            </a:r>
            <a:r>
              <a:rPr lang="en-US" baseline="-25000">
                <a:sym typeface="Symbol" pitchFamily="18" charset="2"/>
              </a:rPr>
              <a:t>f</a:t>
            </a:r>
            <a:r>
              <a:rPr lang="en-US">
                <a:sym typeface="Symbol" pitchFamily="18" charset="2"/>
              </a:rPr>
              <a:t>)</a:t>
            </a:r>
            <a:r>
              <a:rPr lang="en-US"/>
              <a:t> 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2286000" y="914400"/>
            <a:ext cx="952500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 ~ U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5181600" y="1524000"/>
            <a:ext cx="1881188" cy="8318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C</a:t>
            </a:r>
            <a:r>
              <a:rPr lang="en-US" baseline="-25000"/>
              <a:t>D</a:t>
            </a:r>
            <a:r>
              <a:rPr lang="en-US"/>
              <a:t> = constant</a:t>
            </a:r>
          </a:p>
          <a:p>
            <a:pPr algn="ctr"/>
            <a:r>
              <a:rPr lang="en-US"/>
              <a:t>D ~ U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244744" name="Line 8"/>
          <p:cNvSpPr>
            <a:spLocks noChangeShapeType="1"/>
          </p:cNvSpPr>
          <p:nvPr/>
        </p:nvSpPr>
        <p:spPr bwMode="auto">
          <a:xfrm flipH="1" flipV="1">
            <a:off x="1752600" y="914400"/>
            <a:ext cx="60960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44745" name="Line 9"/>
          <p:cNvSpPr>
            <a:spLocks noChangeShapeType="1"/>
          </p:cNvSpPr>
          <p:nvPr/>
        </p:nvSpPr>
        <p:spPr bwMode="auto">
          <a:xfrm flipH="1">
            <a:off x="6172200" y="2362200"/>
            <a:ext cx="76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44746" name="Rectangle 10"/>
          <p:cNvSpPr>
            <a:spLocks noChangeArrowheads="1"/>
          </p:cNvSpPr>
          <p:nvPr/>
        </p:nvSpPr>
        <p:spPr bwMode="auto">
          <a:xfrm>
            <a:off x="3962400" y="3657600"/>
            <a:ext cx="1295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4747" name="Rectangle 11"/>
          <p:cNvSpPr>
            <a:spLocks noChangeArrowheads="1"/>
          </p:cNvSpPr>
          <p:nvPr/>
        </p:nvSpPr>
        <p:spPr bwMode="auto">
          <a:xfrm>
            <a:off x="4648200" y="2438400"/>
            <a:ext cx="1447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4748" name="Rectangle 12"/>
          <p:cNvSpPr>
            <a:spLocks noChangeArrowheads="1"/>
          </p:cNvSpPr>
          <p:nvPr/>
        </p:nvSpPr>
        <p:spPr bwMode="auto">
          <a:xfrm>
            <a:off x="1600200" y="2438400"/>
            <a:ext cx="9144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2" descr="E:\one.bmp"/>
          <p:cNvPicPr>
            <a:picLocks noChangeAspect="1" noChangeArrowheads="1"/>
          </p:cNvPicPr>
          <p:nvPr/>
        </p:nvPicPr>
        <p:blipFill>
          <a:blip r:embed="rId2" cstate="print"/>
          <a:srcRect t="9930" b="16840"/>
          <a:stretch>
            <a:fillRect/>
          </a:stretch>
        </p:blipFill>
        <p:spPr bwMode="auto">
          <a:xfrm>
            <a:off x="228600" y="228600"/>
            <a:ext cx="8686800" cy="4953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152400" y="5486400"/>
            <a:ext cx="8915400" cy="11969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Drag coefficient as a function of Reynolds number for smooth circular</a:t>
            </a:r>
          </a:p>
          <a:p>
            <a:pPr algn="ctr"/>
            <a:r>
              <a:rPr lang="en-US"/>
              <a:t>cylinders and smooth spheres. From Munson, Young, &amp; Okiishi, </a:t>
            </a:r>
          </a:p>
          <a:p>
            <a:pPr algn="ctr"/>
            <a:r>
              <a:rPr lang="en-US" i="1"/>
              <a:t>Fundamentals of Fluid Mechanics</a:t>
            </a:r>
            <a:r>
              <a:rPr lang="en-US"/>
              <a:t>, John Wiley &amp; Sons, 1998</a:t>
            </a:r>
          </a:p>
        </p:txBody>
      </p:sp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228600" y="76200"/>
            <a:ext cx="8686800" cy="528638"/>
          </a:xfrm>
          <a:prstGeom prst="rect">
            <a:avLst/>
          </a:prstGeom>
          <a:solidFill>
            <a:srgbClr val="99CC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  ASIDE: At low very low Reynolds numbers </a:t>
            </a:r>
            <a:r>
              <a:rPr lang="en-US" sz="2800">
                <a:solidFill>
                  <a:srgbClr val="FF0000"/>
                </a:solidFill>
              </a:rPr>
              <a:t>Drag </a:t>
            </a:r>
            <a:r>
              <a:rPr lang="en-US" sz="2800">
                <a:solidFill>
                  <a:srgbClr val="FF0000"/>
                </a:solidFill>
                <a:sym typeface="Symbol" pitchFamily="18" charset="2"/>
              </a:rPr>
              <a:t> UL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40997" name="Text Box 5"/>
          <p:cNvSpPr txBox="1">
            <a:spLocks noChangeArrowheads="1"/>
          </p:cNvSpPr>
          <p:nvPr/>
        </p:nvSpPr>
        <p:spPr bwMode="auto">
          <a:xfrm>
            <a:off x="5241925" y="873125"/>
            <a:ext cx="2811463" cy="466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D</a:t>
            </a:r>
            <a:r>
              <a:rPr lang="en-US"/>
              <a:t> = D / (</a:t>
            </a:r>
            <a:r>
              <a:rPr lang="en-US" baseline="30000"/>
              <a:t>1</a:t>
            </a:r>
            <a:r>
              <a:rPr lang="en-US"/>
              <a:t>/</a:t>
            </a:r>
            <a:r>
              <a:rPr lang="en-US" baseline="-25000"/>
              <a:t>2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 U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A</a:t>
            </a:r>
            <a:r>
              <a:rPr lang="en-US" baseline="-25000">
                <a:sym typeface="Symbol" pitchFamily="18" charset="2"/>
              </a:rPr>
              <a:t>f</a:t>
            </a:r>
            <a:r>
              <a:rPr lang="en-US">
                <a:sym typeface="Symbol" pitchFamily="18" charset="2"/>
              </a:rPr>
              <a:t>)</a:t>
            </a:r>
            <a:r>
              <a:rPr lang="en-US"/>
              <a:t> </a:t>
            </a:r>
          </a:p>
        </p:txBody>
      </p:sp>
      <p:sp>
        <p:nvSpPr>
          <p:cNvPr id="340998" name="Text Box 6"/>
          <p:cNvSpPr txBox="1">
            <a:spLocks noChangeArrowheads="1"/>
          </p:cNvSpPr>
          <p:nvPr/>
        </p:nvSpPr>
        <p:spPr bwMode="auto">
          <a:xfrm>
            <a:off x="2286000" y="914400"/>
            <a:ext cx="952500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 ~ U</a:t>
            </a:r>
          </a:p>
        </p:txBody>
      </p:sp>
      <p:sp>
        <p:nvSpPr>
          <p:cNvPr id="340999" name="Text Box 7"/>
          <p:cNvSpPr txBox="1">
            <a:spLocks noChangeArrowheads="1"/>
          </p:cNvSpPr>
          <p:nvPr/>
        </p:nvSpPr>
        <p:spPr bwMode="auto">
          <a:xfrm>
            <a:off x="5181600" y="1524000"/>
            <a:ext cx="1881188" cy="8318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C</a:t>
            </a:r>
            <a:r>
              <a:rPr lang="en-US" baseline="-25000"/>
              <a:t>D</a:t>
            </a:r>
            <a:r>
              <a:rPr lang="en-US"/>
              <a:t> = constant</a:t>
            </a:r>
          </a:p>
          <a:p>
            <a:pPr algn="ctr"/>
            <a:r>
              <a:rPr lang="en-US"/>
              <a:t>D ~ U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341000" name="Line 8"/>
          <p:cNvSpPr>
            <a:spLocks noChangeShapeType="1"/>
          </p:cNvSpPr>
          <p:nvPr/>
        </p:nvSpPr>
        <p:spPr bwMode="auto">
          <a:xfrm flipH="1" flipV="1">
            <a:off x="1752600" y="914400"/>
            <a:ext cx="60960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341001" name="Line 9"/>
          <p:cNvSpPr>
            <a:spLocks noChangeShapeType="1"/>
          </p:cNvSpPr>
          <p:nvPr/>
        </p:nvSpPr>
        <p:spPr bwMode="auto">
          <a:xfrm flipH="1">
            <a:off x="6172200" y="2362200"/>
            <a:ext cx="76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341002" name="Rectangle 10"/>
          <p:cNvSpPr>
            <a:spLocks noChangeArrowheads="1"/>
          </p:cNvSpPr>
          <p:nvPr/>
        </p:nvSpPr>
        <p:spPr bwMode="auto">
          <a:xfrm>
            <a:off x="3962400" y="3657600"/>
            <a:ext cx="12954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4648200" y="2362200"/>
            <a:ext cx="14478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1600200" y="2438400"/>
            <a:ext cx="9144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1026" descr="C:\Documents and Settings\Jim Rohr\Desktop\CH09_JPEG\9-21A.jpg"/>
          <p:cNvPicPr>
            <a:picLocks noChangeAspect="1" noChangeArrowheads="1"/>
          </p:cNvPicPr>
          <p:nvPr/>
        </p:nvPicPr>
        <p:blipFill>
          <a:blip r:embed="rId2" cstate="print">
            <a:lum bright="-24000"/>
          </a:blip>
          <a:srcRect b="22876"/>
          <a:stretch>
            <a:fillRect/>
          </a:stretch>
        </p:blipFill>
        <p:spPr bwMode="auto">
          <a:xfrm>
            <a:off x="838200" y="381000"/>
            <a:ext cx="7302500" cy="4329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25283" name="Text Box 1027"/>
          <p:cNvSpPr txBox="1">
            <a:spLocks noChangeArrowheads="1"/>
          </p:cNvSpPr>
          <p:nvPr/>
        </p:nvSpPr>
        <p:spPr bwMode="auto">
          <a:xfrm>
            <a:off x="1182688" y="4648200"/>
            <a:ext cx="6924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/>
              <a:t>Drag coefficient as a function of Re </a:t>
            </a:r>
          </a:p>
          <a:p>
            <a:pPr algn="ctr"/>
            <a:r>
              <a:rPr lang="en-US" sz="3200"/>
              <a:t>for a smooth cylinder and smooth sphere.</a:t>
            </a:r>
          </a:p>
        </p:txBody>
      </p:sp>
      <p:sp>
        <p:nvSpPr>
          <p:cNvPr id="225284" name="Line 1028"/>
          <p:cNvSpPr>
            <a:spLocks noChangeShapeType="1"/>
          </p:cNvSpPr>
          <p:nvPr/>
        </p:nvSpPr>
        <p:spPr bwMode="auto">
          <a:xfrm>
            <a:off x="7010400" y="1905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25285" name="Text Box 1029"/>
          <p:cNvSpPr txBox="1">
            <a:spLocks noChangeArrowheads="1"/>
          </p:cNvSpPr>
          <p:nvPr/>
        </p:nvSpPr>
        <p:spPr bwMode="auto">
          <a:xfrm>
            <a:off x="6308725" y="1157288"/>
            <a:ext cx="1798638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Re</a:t>
            </a:r>
            <a:r>
              <a:rPr lang="en-US" sz="2000" baseline="-25000">
                <a:solidFill>
                  <a:srgbClr val="FF0000"/>
                </a:solidFill>
              </a:rPr>
              <a:t>Dcrit</a:t>
            </a:r>
            <a:r>
              <a:rPr lang="en-US" sz="2000">
                <a:solidFill>
                  <a:srgbClr val="FF0000"/>
                </a:solidFill>
              </a:rPr>
              <a:t> ~ 3 x 10</a:t>
            </a:r>
            <a:r>
              <a:rPr lang="en-US" sz="2000" baseline="30000">
                <a:solidFill>
                  <a:srgbClr val="FF0000"/>
                </a:solidFill>
              </a:rPr>
              <a:t>5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25286" name="Text Box 1030"/>
          <p:cNvSpPr txBox="1">
            <a:spLocks noChangeArrowheads="1"/>
          </p:cNvSpPr>
          <p:nvPr/>
        </p:nvSpPr>
        <p:spPr bwMode="auto">
          <a:xfrm>
            <a:off x="3413125" y="955675"/>
            <a:ext cx="2593975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3-D relieving effect</a:t>
            </a:r>
          </a:p>
          <a:p>
            <a:r>
              <a:rPr lang="en-US">
                <a:solidFill>
                  <a:schemeClr val="tx2"/>
                </a:solidFill>
              </a:rPr>
              <a:t>C</a:t>
            </a:r>
            <a:r>
              <a:rPr lang="en-US" baseline="-25000">
                <a:solidFill>
                  <a:schemeClr val="tx2"/>
                </a:solidFill>
              </a:rPr>
              <a:t>dcylinder</a:t>
            </a:r>
            <a:r>
              <a:rPr lang="en-US">
                <a:solidFill>
                  <a:schemeClr val="tx2"/>
                </a:solidFill>
              </a:rPr>
              <a:t>&gt;C</a:t>
            </a:r>
            <a:r>
              <a:rPr lang="en-US" baseline="-25000">
                <a:solidFill>
                  <a:schemeClr val="tx2"/>
                </a:solidFill>
              </a:rPr>
              <a:t>Dsphere</a:t>
            </a:r>
          </a:p>
        </p:txBody>
      </p:sp>
      <p:sp>
        <p:nvSpPr>
          <p:cNvPr id="225287" name="Line 1031"/>
          <p:cNvSpPr>
            <a:spLocks noChangeShapeType="1"/>
          </p:cNvSpPr>
          <p:nvPr/>
        </p:nvSpPr>
        <p:spPr bwMode="auto">
          <a:xfrm>
            <a:off x="4648200" y="1905000"/>
            <a:ext cx="152400" cy="38100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25289" name="Text Box 1033"/>
          <p:cNvSpPr txBox="1">
            <a:spLocks noChangeArrowheads="1"/>
          </p:cNvSpPr>
          <p:nvPr/>
        </p:nvSpPr>
        <p:spPr bwMode="auto">
          <a:xfrm>
            <a:off x="2743200" y="5997575"/>
            <a:ext cx="3616325" cy="588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Is Re</a:t>
            </a:r>
            <a:r>
              <a:rPr lang="en-US" sz="3200" baseline="-25000">
                <a:solidFill>
                  <a:srgbClr val="FF0000"/>
                </a:solidFill>
              </a:rPr>
              <a:t>Dcritical</a:t>
            </a:r>
            <a:r>
              <a:rPr lang="en-US" sz="3200">
                <a:solidFill>
                  <a:srgbClr val="FF0000"/>
                </a:solidFill>
              </a:rPr>
              <a:t> constant?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1026" descr="C:\Documents and Settings\Jim Rohr\Desktop\CH09_JPEG\9-25.jpg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 b="21381"/>
          <a:stretch>
            <a:fillRect/>
          </a:stretch>
        </p:blipFill>
        <p:spPr bwMode="auto">
          <a:xfrm>
            <a:off x="533400" y="560388"/>
            <a:ext cx="8229600" cy="51292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33475" name="Text Box 1027"/>
          <p:cNvSpPr txBox="1">
            <a:spLocks noChangeArrowheads="1"/>
          </p:cNvSpPr>
          <p:nvPr/>
        </p:nvSpPr>
        <p:spPr bwMode="auto">
          <a:xfrm>
            <a:off x="73025" y="5730875"/>
            <a:ext cx="9223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Effect of surface roughness on the drag coefficient of a sphere in the</a:t>
            </a:r>
          </a:p>
          <a:p>
            <a:pPr algn="ctr"/>
            <a:r>
              <a:rPr lang="en-US"/>
              <a:t>Reynolds number range where laminar boundary layer becomes turbulent.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608013" y="533400"/>
            <a:ext cx="8002587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/>
              <a:t>               DRAG COEFFICIENT - C</a:t>
            </a:r>
            <a:r>
              <a:rPr lang="en-US" sz="3200" b="1" baseline="-25000" dirty="0"/>
              <a:t>D</a:t>
            </a:r>
            <a:endParaRPr lang="en-US" sz="3200" b="1" dirty="0"/>
          </a:p>
          <a:p>
            <a:endParaRPr lang="en-US" sz="1600" dirty="0">
              <a:sym typeface="Symbol" pitchFamily="18" charset="2"/>
            </a:endParaRPr>
          </a:p>
          <a:p>
            <a:endParaRPr lang="en-US" sz="800" dirty="0">
              <a:sym typeface="Symbol" pitchFamily="18" charset="2"/>
            </a:endParaRPr>
          </a:p>
          <a:p>
            <a:r>
              <a:rPr lang="en-US" sz="3600" dirty="0">
                <a:sym typeface="Symbol" pitchFamily="18" charset="2"/>
              </a:rPr>
              <a:t>	       </a:t>
            </a:r>
            <a:r>
              <a:rPr lang="en-US" sz="4400" dirty="0">
                <a:solidFill>
                  <a:schemeClr val="accent2"/>
                </a:solidFill>
                <a:sym typeface="Symbol" pitchFamily="18" charset="2"/>
              </a:rPr>
              <a:t>C</a:t>
            </a:r>
            <a:r>
              <a:rPr lang="en-US" sz="4400" baseline="-25000" dirty="0">
                <a:solidFill>
                  <a:schemeClr val="accent2"/>
                </a:solidFill>
                <a:sym typeface="Symbol" pitchFamily="18" charset="2"/>
              </a:rPr>
              <a:t>D</a:t>
            </a:r>
            <a:r>
              <a:rPr lang="en-US" sz="4400" dirty="0">
                <a:solidFill>
                  <a:schemeClr val="accent2"/>
                </a:solidFill>
                <a:sym typeface="Symbol" pitchFamily="18" charset="2"/>
              </a:rPr>
              <a:t> = F</a:t>
            </a:r>
            <a:r>
              <a:rPr lang="en-US" sz="4400" baseline="-25000" dirty="0">
                <a:solidFill>
                  <a:schemeClr val="accent2"/>
                </a:solidFill>
                <a:sym typeface="Symbol" pitchFamily="18" charset="2"/>
              </a:rPr>
              <a:t>D</a:t>
            </a:r>
            <a:r>
              <a:rPr lang="en-US" sz="4400" dirty="0">
                <a:solidFill>
                  <a:schemeClr val="accent2"/>
                </a:solidFill>
                <a:sym typeface="Symbol" pitchFamily="18" charset="2"/>
              </a:rPr>
              <a:t> / (</a:t>
            </a:r>
            <a:r>
              <a:rPr lang="en-US" sz="4400" baseline="30000" dirty="0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en-US" sz="4400" dirty="0">
                <a:solidFill>
                  <a:schemeClr val="accent2"/>
                </a:solidFill>
                <a:sym typeface="Symbol" pitchFamily="18" charset="2"/>
              </a:rPr>
              <a:t>/</a:t>
            </a:r>
            <a:r>
              <a:rPr lang="en-US" sz="4400" baseline="-25000" dirty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sz="4400" dirty="0">
                <a:solidFill>
                  <a:schemeClr val="accent2"/>
                </a:solidFill>
                <a:sym typeface="Symbol" pitchFamily="18" charset="2"/>
              </a:rPr>
              <a:t> U</a:t>
            </a:r>
            <a:r>
              <a:rPr lang="en-US" sz="4400" baseline="30000" dirty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sz="4400" dirty="0">
                <a:solidFill>
                  <a:schemeClr val="accent2"/>
                </a:solidFill>
                <a:sym typeface="Symbol" pitchFamily="18" charset="2"/>
              </a:rPr>
              <a:t>A)</a:t>
            </a:r>
          </a:p>
          <a:p>
            <a:endParaRPr lang="en-US" sz="2000" dirty="0">
              <a:solidFill>
                <a:schemeClr val="accent2"/>
              </a:solidFill>
              <a:sym typeface="Symbol" pitchFamily="18" charset="2"/>
            </a:endParaRPr>
          </a:p>
          <a:p>
            <a:r>
              <a:rPr lang="en-US" sz="3200" b="1" dirty="0"/>
              <a:t>Flow over a flat plate:  </a:t>
            </a:r>
            <a:r>
              <a:rPr lang="en-US" sz="3600" dirty="0"/>
              <a:t>F</a:t>
            </a:r>
            <a:r>
              <a:rPr lang="en-US" sz="3600" baseline="-25000" dirty="0"/>
              <a:t>D</a:t>
            </a:r>
            <a:r>
              <a:rPr lang="en-US" sz="3600" dirty="0"/>
              <a:t> = </a:t>
            </a:r>
            <a:r>
              <a:rPr lang="en-US" sz="3600" dirty="0">
                <a:sym typeface="Symbol" pitchFamily="18" charset="2"/>
              </a:rPr>
              <a:t></a:t>
            </a:r>
            <a:r>
              <a:rPr lang="en-US" sz="3600" baseline="-25000" dirty="0">
                <a:sym typeface="Symbol" pitchFamily="18" charset="2"/>
              </a:rPr>
              <a:t>plate surface </a:t>
            </a:r>
            <a:r>
              <a:rPr lang="en-US" sz="3600" dirty="0">
                <a:sym typeface="Symbol" pitchFamily="18" charset="2"/>
              </a:rPr>
              <a:t></a:t>
            </a:r>
            <a:r>
              <a:rPr lang="en-US" sz="3600" baseline="-25000" dirty="0" err="1">
                <a:sym typeface="Symbol" pitchFamily="18" charset="2"/>
              </a:rPr>
              <a:t>w</a:t>
            </a:r>
            <a:r>
              <a:rPr lang="en-US" sz="3600" dirty="0" err="1">
                <a:sym typeface="Symbol" pitchFamily="18" charset="2"/>
              </a:rPr>
              <a:t>dA</a:t>
            </a:r>
            <a:r>
              <a:rPr lang="en-US" sz="3600" dirty="0">
                <a:sym typeface="Symbol" pitchFamily="18" charset="2"/>
              </a:rPr>
              <a:t> </a:t>
            </a:r>
          </a:p>
          <a:p>
            <a:r>
              <a:rPr lang="en-US" sz="3600" dirty="0">
                <a:sym typeface="Symbol" pitchFamily="18" charset="2"/>
              </a:rPr>
              <a:t>	</a:t>
            </a:r>
            <a:endParaRPr lang="en-US" sz="1200" dirty="0">
              <a:sym typeface="Symbol" pitchFamily="18" charset="2"/>
            </a:endParaRPr>
          </a:p>
          <a:p>
            <a:r>
              <a:rPr lang="en-US" sz="3600" dirty="0">
                <a:sym typeface="Symbol" pitchFamily="18" charset="2"/>
              </a:rPr>
              <a:t>              C</a:t>
            </a:r>
            <a:r>
              <a:rPr lang="en-US" sz="3600" baseline="-25000" dirty="0">
                <a:sym typeface="Symbol" pitchFamily="18" charset="2"/>
              </a:rPr>
              <a:t>D</a:t>
            </a:r>
            <a:r>
              <a:rPr lang="en-US" sz="3600" dirty="0">
                <a:sym typeface="Symbol" pitchFamily="18" charset="2"/>
              </a:rPr>
              <a:t> =   </a:t>
            </a:r>
            <a:r>
              <a:rPr lang="en-US" sz="3600" baseline="-25000" dirty="0" err="1">
                <a:sym typeface="Symbol" pitchFamily="18" charset="2"/>
              </a:rPr>
              <a:t>PS</a:t>
            </a:r>
            <a:r>
              <a:rPr lang="en-US" sz="3600" dirty="0" err="1">
                <a:solidFill>
                  <a:srgbClr val="FF0000"/>
                </a:solidFill>
                <a:sym typeface="Symbol" pitchFamily="18" charset="2"/>
              </a:rPr>
              <a:t></a:t>
            </a:r>
            <a:r>
              <a:rPr lang="en-US" sz="3600" baseline="-25000" dirty="0" err="1">
                <a:solidFill>
                  <a:srgbClr val="FF0000"/>
                </a:solidFill>
                <a:sym typeface="Symbol" pitchFamily="18" charset="2"/>
              </a:rPr>
              <a:t>w</a:t>
            </a:r>
            <a:r>
              <a:rPr lang="en-US" sz="3600" dirty="0" err="1">
                <a:sym typeface="Symbol" pitchFamily="18" charset="2"/>
              </a:rPr>
              <a:t>dA</a:t>
            </a:r>
            <a:r>
              <a:rPr lang="en-US" sz="3600" b="1" dirty="0">
                <a:solidFill>
                  <a:srgbClr val="FF3300"/>
                </a:solidFill>
              </a:rPr>
              <a:t> /</a:t>
            </a:r>
            <a:r>
              <a:rPr lang="en-US" sz="3600" b="1" dirty="0"/>
              <a:t> </a:t>
            </a:r>
            <a:r>
              <a:rPr lang="en-US" sz="3600" dirty="0">
                <a:sym typeface="Symbol" pitchFamily="18" charset="2"/>
              </a:rPr>
              <a:t>(</a:t>
            </a:r>
            <a:r>
              <a:rPr lang="en-US" sz="3600" baseline="30000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3600" dirty="0">
                <a:solidFill>
                  <a:srgbClr val="FF0000"/>
                </a:solidFill>
                <a:sym typeface="Symbol" pitchFamily="18" charset="2"/>
              </a:rPr>
              <a:t>/</a:t>
            </a:r>
            <a:r>
              <a:rPr lang="en-US" sz="3600" baseline="-25000" dirty="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en-US" sz="3600" dirty="0">
                <a:solidFill>
                  <a:srgbClr val="FF0000"/>
                </a:solidFill>
                <a:sym typeface="Symbol" pitchFamily="18" charset="2"/>
              </a:rPr>
              <a:t> U</a:t>
            </a:r>
            <a:r>
              <a:rPr lang="en-US" sz="3600" baseline="30000" dirty="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en-US" sz="3600" dirty="0">
                <a:solidFill>
                  <a:schemeClr val="tx2"/>
                </a:solidFill>
                <a:sym typeface="Symbol" pitchFamily="18" charset="2"/>
              </a:rPr>
              <a:t>A</a:t>
            </a:r>
            <a:r>
              <a:rPr lang="en-US" sz="3600" dirty="0">
                <a:sym typeface="Symbol" pitchFamily="18" charset="2"/>
              </a:rPr>
              <a:t>)</a:t>
            </a:r>
          </a:p>
          <a:p>
            <a:endParaRPr lang="en-US" sz="1200" dirty="0">
              <a:sym typeface="Symbol" pitchFamily="18" charset="2"/>
            </a:endParaRPr>
          </a:p>
          <a:p>
            <a:r>
              <a:rPr lang="en-US" sz="3600" dirty="0">
                <a:solidFill>
                  <a:srgbClr val="FF0000"/>
                </a:solidFill>
                <a:sym typeface="Symbol" pitchFamily="18" charset="2"/>
              </a:rPr>
              <a:t>		     </a:t>
            </a:r>
            <a:r>
              <a:rPr lang="en-US" sz="4400" dirty="0" err="1">
                <a:solidFill>
                  <a:srgbClr val="FF0000"/>
                </a:solidFill>
                <a:sym typeface="Symbol" pitchFamily="18" charset="2"/>
              </a:rPr>
              <a:t>C</a:t>
            </a:r>
            <a:r>
              <a:rPr lang="en-US" sz="4400" baseline="-25000" dirty="0" err="1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4400" dirty="0">
                <a:sym typeface="Symbol" pitchFamily="18" charset="2"/>
              </a:rPr>
              <a:t> = </a:t>
            </a:r>
            <a:r>
              <a:rPr lang="en-US" sz="4400" dirty="0">
                <a:solidFill>
                  <a:srgbClr val="FF3300"/>
                </a:solidFill>
                <a:sym typeface="Symbol" pitchFamily="18" charset="2"/>
              </a:rPr>
              <a:t></a:t>
            </a:r>
            <a:r>
              <a:rPr lang="en-US" sz="4400" baseline="-25000" dirty="0">
                <a:solidFill>
                  <a:srgbClr val="FF3300"/>
                </a:solidFill>
                <a:sym typeface="Symbol" pitchFamily="18" charset="2"/>
              </a:rPr>
              <a:t>w</a:t>
            </a:r>
            <a:r>
              <a:rPr lang="en-US" sz="4400" dirty="0">
                <a:solidFill>
                  <a:srgbClr val="FF3300"/>
                </a:solidFill>
                <a:sym typeface="Symbol" pitchFamily="18" charset="2"/>
              </a:rPr>
              <a:t>/(</a:t>
            </a:r>
            <a:r>
              <a:rPr lang="en-US" sz="4400" baseline="30000" dirty="0">
                <a:solidFill>
                  <a:srgbClr val="FF3300"/>
                </a:solidFill>
                <a:sym typeface="Symbol" pitchFamily="18" charset="2"/>
              </a:rPr>
              <a:t>1</a:t>
            </a:r>
            <a:r>
              <a:rPr lang="en-US" sz="4400" dirty="0">
                <a:solidFill>
                  <a:srgbClr val="FF3300"/>
                </a:solidFill>
                <a:sym typeface="Symbol" pitchFamily="18" charset="2"/>
              </a:rPr>
              <a:t>/</a:t>
            </a:r>
            <a:r>
              <a:rPr lang="en-US" sz="4400" baseline="-25000" dirty="0">
                <a:solidFill>
                  <a:srgbClr val="FF3300"/>
                </a:solidFill>
                <a:sym typeface="Symbol" pitchFamily="18" charset="2"/>
              </a:rPr>
              <a:t>2</a:t>
            </a:r>
            <a:r>
              <a:rPr lang="en-US" sz="4400" dirty="0">
                <a:solidFill>
                  <a:srgbClr val="FF3300"/>
                </a:solidFill>
                <a:sym typeface="Symbol" pitchFamily="18" charset="2"/>
              </a:rPr>
              <a:t> U</a:t>
            </a:r>
            <a:r>
              <a:rPr lang="en-US" sz="4400" baseline="30000" dirty="0">
                <a:solidFill>
                  <a:srgbClr val="FF3300"/>
                </a:solidFill>
                <a:sym typeface="Symbol" pitchFamily="18" charset="2"/>
              </a:rPr>
              <a:t>2</a:t>
            </a:r>
            <a:r>
              <a:rPr lang="en-US" sz="4400" dirty="0">
                <a:solidFill>
                  <a:srgbClr val="FF3300"/>
                </a:solidFill>
                <a:sym typeface="Symbol" pitchFamily="18" charset="2"/>
              </a:rPr>
              <a:t>)</a:t>
            </a:r>
            <a:r>
              <a:rPr lang="en-US" sz="4400" dirty="0">
                <a:sym typeface="Symbol" pitchFamily="18" charset="2"/>
              </a:rPr>
              <a:t>  </a:t>
            </a:r>
          </a:p>
          <a:p>
            <a:r>
              <a:rPr lang="en-US" sz="3600" dirty="0">
                <a:sym typeface="Symbol" pitchFamily="18" charset="2"/>
              </a:rPr>
              <a:t>	</a:t>
            </a:r>
            <a:r>
              <a:rPr lang="en-US" sz="3200" dirty="0">
                <a:sym typeface="Symbol" pitchFamily="18" charset="2"/>
              </a:rPr>
              <a:t>{</a:t>
            </a:r>
            <a:r>
              <a:rPr lang="en-US" sz="3200" dirty="0" err="1">
                <a:sym typeface="Symbol" pitchFamily="18" charset="2"/>
              </a:rPr>
              <a:t>C</a:t>
            </a:r>
            <a:r>
              <a:rPr lang="en-US" sz="3200" baseline="-25000" dirty="0" err="1">
                <a:sym typeface="Symbol" pitchFamily="18" charset="2"/>
              </a:rPr>
              <a:t>f</a:t>
            </a:r>
            <a:r>
              <a:rPr lang="en-US" sz="3200" dirty="0">
                <a:sym typeface="Symbol" pitchFamily="18" charset="2"/>
              </a:rPr>
              <a:t> = shear stress or skin friction </a:t>
            </a:r>
            <a:r>
              <a:rPr lang="en-US" sz="3200" dirty="0" err="1">
                <a:sym typeface="Symbol" pitchFamily="18" charset="2"/>
              </a:rPr>
              <a:t>coef</a:t>
            </a:r>
            <a:r>
              <a:rPr lang="en-US" sz="3200" dirty="0">
                <a:sym typeface="Symbol" pitchFamily="18" charset="2"/>
              </a:rPr>
              <a:t>.}</a:t>
            </a:r>
          </a:p>
          <a:p>
            <a:r>
              <a:rPr lang="en-US" sz="3600" dirty="0">
                <a:sym typeface="Symbol" pitchFamily="18" charset="2"/>
              </a:rPr>
              <a:t>                    C</a:t>
            </a:r>
            <a:r>
              <a:rPr lang="en-US" sz="3600" baseline="-25000" dirty="0">
                <a:sym typeface="Symbol" pitchFamily="18" charset="2"/>
              </a:rPr>
              <a:t>D</a:t>
            </a:r>
            <a:r>
              <a:rPr lang="en-US" sz="3600" dirty="0">
                <a:sym typeface="Symbol" pitchFamily="18" charset="2"/>
              </a:rPr>
              <a:t> = (1/A)</a:t>
            </a:r>
            <a:r>
              <a:rPr lang="en-US" sz="3600" baseline="-25000" dirty="0" err="1">
                <a:sym typeface="Symbol" pitchFamily="18" charset="2"/>
              </a:rPr>
              <a:t>PS</a:t>
            </a:r>
            <a:r>
              <a:rPr lang="en-US" sz="3600" dirty="0" err="1">
                <a:solidFill>
                  <a:srgbClr val="FF0000"/>
                </a:solidFill>
                <a:sym typeface="Symbol" pitchFamily="18" charset="2"/>
              </a:rPr>
              <a:t>C</a:t>
            </a:r>
            <a:r>
              <a:rPr lang="en-US" sz="3600" baseline="-25000" dirty="0" err="1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3600" baseline="-250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600" dirty="0" err="1">
                <a:sym typeface="Symbol" pitchFamily="18" charset="2"/>
              </a:rPr>
              <a:t>dA</a:t>
            </a:r>
            <a:endParaRPr lang="en-US" sz="3600" dirty="0">
              <a:sym typeface="Symbol" pitchFamily="18" charset="2"/>
            </a:endParaRPr>
          </a:p>
          <a:p>
            <a:r>
              <a:rPr lang="en-US" sz="3600" dirty="0">
                <a:sym typeface="Symbol" pitchFamily="18" charset="2"/>
              </a:rPr>
              <a:t>		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1889125" y="6213475"/>
            <a:ext cx="521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      (good for laminar and turbulent flow)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C</a:t>
            </a:r>
            <a:r>
              <a:rPr lang="en-US" i="1" baseline="-25000"/>
              <a:t>D</a:t>
            </a:r>
            <a:r>
              <a:rPr lang="en-US"/>
              <a:t> of Common Geometries</a:t>
            </a:r>
          </a:p>
        </p:txBody>
      </p:sp>
      <p:pic>
        <p:nvPicPr>
          <p:cNvPr id="504836" name="Picture 4" descr="table_11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100138"/>
            <a:ext cx="5638800" cy="521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C</a:t>
            </a:r>
            <a:r>
              <a:rPr lang="en-US" i="1" baseline="-25000"/>
              <a:t>D</a:t>
            </a:r>
            <a:r>
              <a:rPr lang="en-US"/>
              <a:t> of Common Geometries</a:t>
            </a:r>
          </a:p>
        </p:txBody>
      </p:sp>
      <p:pic>
        <p:nvPicPr>
          <p:cNvPr id="505861" name="Picture 5" descr="table_11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109663"/>
            <a:ext cx="6705600" cy="523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C</a:t>
            </a:r>
            <a:r>
              <a:rPr lang="en-US" i="1" baseline="-25000"/>
              <a:t>D</a:t>
            </a:r>
            <a:r>
              <a:rPr lang="en-US"/>
              <a:t> of Common Geometries</a:t>
            </a:r>
          </a:p>
        </p:txBody>
      </p:sp>
      <p:pic>
        <p:nvPicPr>
          <p:cNvPr id="506885" name="Picture 5" descr="table_11-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066800"/>
            <a:ext cx="5181600" cy="516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9034463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Flow over a flat plate with zero pressure gradient:</a:t>
            </a:r>
          </a:p>
          <a:p>
            <a:r>
              <a:rPr lang="en-US" sz="3600">
                <a:sym typeface="Symbol" pitchFamily="18" charset="2"/>
              </a:rPr>
              <a:t>		     C</a:t>
            </a:r>
            <a:r>
              <a:rPr lang="en-US" sz="3600" baseline="-25000">
                <a:sym typeface="Symbol" pitchFamily="18" charset="2"/>
              </a:rPr>
              <a:t>D</a:t>
            </a:r>
            <a:r>
              <a:rPr lang="en-US" sz="3600">
                <a:sym typeface="Symbol" pitchFamily="18" charset="2"/>
              </a:rPr>
              <a:t> = (1/A) </a:t>
            </a:r>
            <a:r>
              <a:rPr lang="en-US" sz="3600" baseline="-25000">
                <a:sym typeface="Symbol" pitchFamily="18" charset="2"/>
              </a:rPr>
              <a:t>PS</a:t>
            </a:r>
            <a:r>
              <a:rPr lang="en-US" sz="3600">
                <a:sym typeface="Symbol" pitchFamily="18" charset="2"/>
              </a:rPr>
              <a:t> C</a:t>
            </a:r>
            <a:r>
              <a:rPr lang="en-US" sz="3600" baseline="-25000">
                <a:sym typeface="Symbol" pitchFamily="18" charset="2"/>
              </a:rPr>
              <a:t>f</a:t>
            </a:r>
            <a:r>
              <a:rPr lang="en-US" sz="3600">
                <a:sym typeface="Symbol" pitchFamily="18" charset="2"/>
              </a:rPr>
              <a:t>dA</a:t>
            </a:r>
          </a:p>
          <a:p>
            <a:endParaRPr lang="en-US" sz="700">
              <a:sym typeface="Symbol" pitchFamily="18" charset="2"/>
            </a:endParaRPr>
          </a:p>
          <a:p>
            <a:endParaRPr lang="en-US" sz="2800">
              <a:sym typeface="Symbol" pitchFamily="18" charset="2"/>
            </a:endParaRPr>
          </a:p>
          <a:p>
            <a:r>
              <a:rPr lang="en-US" sz="3600">
                <a:sym typeface="Symbol" pitchFamily="18" charset="2"/>
              </a:rPr>
              <a:t>C</a:t>
            </a:r>
            <a:r>
              <a:rPr lang="en-US" sz="3600" baseline="-25000">
                <a:sym typeface="Symbol" pitchFamily="18" charset="2"/>
              </a:rPr>
              <a:t>f</a:t>
            </a:r>
            <a:r>
              <a:rPr lang="en-US" sz="3600">
                <a:sym typeface="Symbol" pitchFamily="18" charset="2"/>
              </a:rPr>
              <a:t> = 0.664/Re</a:t>
            </a:r>
            <a:r>
              <a:rPr lang="en-US" sz="3600" baseline="30000">
                <a:sym typeface="Symbol" pitchFamily="18" charset="2"/>
              </a:rPr>
              <a:t>1/2</a:t>
            </a:r>
            <a:r>
              <a:rPr lang="en-US" sz="3600">
                <a:sym typeface="Symbol" pitchFamily="18" charset="2"/>
              </a:rPr>
              <a:t> for </a:t>
            </a:r>
            <a:r>
              <a:rPr lang="en-US" sz="3600" b="1">
                <a:sym typeface="Symbol" pitchFamily="18" charset="2"/>
              </a:rPr>
              <a:t>laminar flow</a:t>
            </a:r>
            <a:r>
              <a:rPr lang="en-US" sz="3600">
                <a:sym typeface="Symbol" pitchFamily="18" charset="2"/>
              </a:rPr>
              <a:t> </a:t>
            </a:r>
          </a:p>
          <a:p>
            <a:r>
              <a:rPr lang="en-US" sz="2800">
                <a:sym typeface="Symbol" pitchFamily="18" charset="2"/>
              </a:rPr>
              <a:t>	      (Blasius solution – flat plate laminar flow </a:t>
            </a:r>
          </a:p>
          <a:p>
            <a:r>
              <a:rPr lang="en-US" sz="2800">
                <a:sym typeface="Symbol" pitchFamily="18" charset="2"/>
              </a:rPr>
              <a:t>		         &amp; no pressure gradient)</a:t>
            </a:r>
          </a:p>
          <a:p>
            <a:endParaRPr lang="en-US" sz="2800">
              <a:sym typeface="Symbol" pitchFamily="18" charset="2"/>
            </a:endParaRPr>
          </a:p>
          <a:p>
            <a:r>
              <a:rPr lang="en-US" sz="2800">
                <a:sym typeface="Symbol" pitchFamily="18" charset="2"/>
              </a:rPr>
              <a:t>    </a:t>
            </a:r>
            <a:r>
              <a:rPr lang="en-US" sz="3200">
                <a:sym typeface="Symbol" pitchFamily="18" charset="2"/>
              </a:rPr>
              <a:t>C</a:t>
            </a:r>
            <a:r>
              <a:rPr lang="en-US" sz="3200" baseline="-25000">
                <a:sym typeface="Symbol" pitchFamily="18" charset="2"/>
              </a:rPr>
              <a:t>D</a:t>
            </a:r>
            <a:r>
              <a:rPr lang="en-US" sz="3200">
                <a:sym typeface="Symbol" pitchFamily="18" charset="2"/>
              </a:rPr>
              <a:t> = (1/A)</a:t>
            </a:r>
            <a:r>
              <a:rPr lang="en-US" sz="3200" baseline="-25000">
                <a:sym typeface="Symbol" pitchFamily="18" charset="2"/>
              </a:rPr>
              <a:t>A</a:t>
            </a:r>
            <a:r>
              <a:rPr lang="en-US" sz="3200">
                <a:sym typeface="Symbol" pitchFamily="18" charset="2"/>
              </a:rPr>
              <a:t> (0.664/Re</a:t>
            </a:r>
            <a:r>
              <a:rPr lang="en-US" sz="3200" baseline="30000">
                <a:sym typeface="Symbol" pitchFamily="18" charset="2"/>
              </a:rPr>
              <a:t>1/2</a:t>
            </a:r>
            <a:r>
              <a:rPr lang="en-US" sz="3200">
                <a:sym typeface="Symbol" pitchFamily="18" charset="2"/>
              </a:rPr>
              <a:t>)</a:t>
            </a:r>
            <a:r>
              <a:rPr lang="en-US" sz="3200" baseline="-25000">
                <a:sym typeface="Symbol" pitchFamily="18" charset="2"/>
              </a:rPr>
              <a:t> </a:t>
            </a:r>
            <a:r>
              <a:rPr lang="en-US" sz="3200">
                <a:sym typeface="Symbol" pitchFamily="18" charset="2"/>
              </a:rPr>
              <a:t>dA </a:t>
            </a:r>
          </a:p>
          <a:p>
            <a:r>
              <a:rPr lang="en-US" sz="3200">
                <a:sym typeface="Symbol" pitchFamily="18" charset="2"/>
              </a:rPr>
              <a:t>     	= (bL)</a:t>
            </a:r>
            <a:r>
              <a:rPr lang="en-US" sz="3200" baseline="30000">
                <a:sym typeface="Symbol" pitchFamily="18" charset="2"/>
              </a:rPr>
              <a:t>-1</a:t>
            </a:r>
            <a:r>
              <a:rPr lang="en-US" sz="3200">
                <a:sym typeface="Symbol" pitchFamily="18" charset="2"/>
              </a:rPr>
              <a:t> </a:t>
            </a:r>
            <a:r>
              <a:rPr lang="en-US" sz="3200" baseline="-25000">
                <a:sym typeface="Symbol" pitchFamily="18" charset="2"/>
              </a:rPr>
              <a:t>0</a:t>
            </a:r>
            <a:r>
              <a:rPr lang="en-US" sz="3200" baseline="30000">
                <a:sym typeface="Symbol" pitchFamily="18" charset="2"/>
              </a:rPr>
              <a:t>L</a:t>
            </a:r>
            <a:r>
              <a:rPr lang="en-US" sz="3200">
                <a:sym typeface="Symbol" pitchFamily="18" charset="2"/>
              </a:rPr>
              <a:t> (0.664 U</a:t>
            </a:r>
            <a:r>
              <a:rPr lang="en-US" sz="3200" baseline="30000">
                <a:sym typeface="Symbol" pitchFamily="18" charset="2"/>
              </a:rPr>
              <a:t>-1/2</a:t>
            </a:r>
            <a:r>
              <a:rPr lang="en-US" sz="3200">
                <a:sym typeface="Symbol" pitchFamily="18" charset="2"/>
              </a:rPr>
              <a:t>x</a:t>
            </a:r>
            <a:r>
              <a:rPr lang="en-US" sz="3200" baseline="30000">
                <a:sym typeface="Symbol" pitchFamily="18" charset="2"/>
              </a:rPr>
              <a:t>-1/2</a:t>
            </a:r>
            <a:r>
              <a:rPr lang="en-US" sz="3200">
                <a:sym typeface="Symbol" pitchFamily="18" charset="2"/>
              </a:rPr>
              <a:t></a:t>
            </a:r>
            <a:r>
              <a:rPr lang="en-US" sz="3200" baseline="30000">
                <a:sym typeface="Symbol" pitchFamily="18" charset="2"/>
              </a:rPr>
              <a:t>1/2</a:t>
            </a:r>
            <a:r>
              <a:rPr lang="en-US" sz="3200">
                <a:sym typeface="Symbol" pitchFamily="18" charset="2"/>
              </a:rPr>
              <a:t>)</a:t>
            </a:r>
            <a:r>
              <a:rPr lang="en-US" sz="3200" baseline="-25000">
                <a:sym typeface="Symbol" pitchFamily="18" charset="2"/>
              </a:rPr>
              <a:t> </a:t>
            </a:r>
            <a:r>
              <a:rPr lang="en-US" sz="3200">
                <a:sym typeface="Symbol" pitchFamily="18" charset="2"/>
              </a:rPr>
              <a:t>bdx</a:t>
            </a:r>
          </a:p>
          <a:p>
            <a:r>
              <a:rPr lang="en-US" sz="3200">
                <a:sym typeface="Symbol" pitchFamily="18" charset="2"/>
              </a:rPr>
              <a:t>      	= (0.664/L) (/U)</a:t>
            </a:r>
            <a:r>
              <a:rPr lang="en-US" sz="3200" baseline="30000">
                <a:sym typeface="Symbol" pitchFamily="18" charset="2"/>
              </a:rPr>
              <a:t>1/2</a:t>
            </a:r>
            <a:r>
              <a:rPr lang="en-US" sz="3200">
                <a:sym typeface="Symbol" pitchFamily="18" charset="2"/>
              </a:rPr>
              <a:t> (2)x</a:t>
            </a:r>
            <a:r>
              <a:rPr lang="en-US" sz="3200" baseline="30000">
                <a:sym typeface="Symbol" pitchFamily="18" charset="2"/>
              </a:rPr>
              <a:t>1/2</a:t>
            </a:r>
            <a:r>
              <a:rPr lang="en-US" sz="3200">
                <a:sym typeface="Symbol" pitchFamily="18" charset="2"/>
              </a:rPr>
              <a:t></a:t>
            </a:r>
            <a:r>
              <a:rPr lang="en-US" sz="3200" baseline="-25000">
                <a:sym typeface="Symbol" pitchFamily="18" charset="2"/>
              </a:rPr>
              <a:t>o</a:t>
            </a:r>
            <a:r>
              <a:rPr lang="en-US" sz="3200" baseline="30000">
                <a:sym typeface="Symbol" pitchFamily="18" charset="2"/>
              </a:rPr>
              <a:t>L</a:t>
            </a:r>
            <a:r>
              <a:rPr lang="en-US" sz="3200">
                <a:sym typeface="Symbol" pitchFamily="18" charset="2"/>
              </a:rPr>
              <a:t> = 1.33 ( / LU)</a:t>
            </a:r>
            <a:r>
              <a:rPr lang="en-US" sz="3200" baseline="30000">
                <a:sym typeface="Symbol" pitchFamily="18" charset="2"/>
              </a:rPr>
              <a:t>1/2</a:t>
            </a:r>
            <a:endParaRPr lang="en-US" sz="3200">
              <a:sym typeface="Symbol" pitchFamily="18" charset="2"/>
            </a:endParaRPr>
          </a:p>
          <a:p>
            <a:endParaRPr lang="en-US" sz="3200">
              <a:sym typeface="Symbol" pitchFamily="18" charset="2"/>
            </a:endParaRPr>
          </a:p>
          <a:p>
            <a:r>
              <a:rPr lang="en-US" sz="3200">
                <a:solidFill>
                  <a:srgbClr val="FF0000"/>
                </a:solidFill>
                <a:sym typeface="Symbol" pitchFamily="18" charset="2"/>
              </a:rPr>
              <a:t>C</a:t>
            </a:r>
            <a:r>
              <a:rPr lang="en-US" sz="3200" baseline="-25000">
                <a:solidFill>
                  <a:srgbClr val="FF0000"/>
                </a:solidFill>
                <a:sym typeface="Symbol" pitchFamily="18" charset="2"/>
              </a:rPr>
              <a:t>D </a:t>
            </a:r>
            <a:r>
              <a:rPr lang="en-US" sz="3200">
                <a:solidFill>
                  <a:srgbClr val="FF0000"/>
                </a:solidFill>
                <a:sym typeface="Symbol" pitchFamily="18" charset="2"/>
              </a:rPr>
              <a:t> = 1.33 (Re</a:t>
            </a:r>
            <a:r>
              <a:rPr lang="en-US" sz="3200" baseline="-25000">
                <a:solidFill>
                  <a:srgbClr val="FF0000"/>
                </a:solidFill>
                <a:sym typeface="Symbol" pitchFamily="18" charset="2"/>
              </a:rPr>
              <a:t>L</a:t>
            </a:r>
            <a:r>
              <a:rPr lang="en-US" sz="3200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sz="3200" baseline="30000">
                <a:solidFill>
                  <a:srgbClr val="FF0000"/>
                </a:solidFill>
                <a:sym typeface="Symbol" pitchFamily="18" charset="2"/>
              </a:rPr>
              <a:t>-1/2</a:t>
            </a:r>
            <a:r>
              <a:rPr lang="en-US" sz="320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200" i="1">
                <a:solidFill>
                  <a:srgbClr val="FF0000"/>
                </a:solidFill>
                <a:sym typeface="Symbol" pitchFamily="18" charset="2"/>
              </a:rPr>
              <a:t>for laminar flow over a flat plate, </a:t>
            </a:r>
          </a:p>
          <a:p>
            <a:r>
              <a:rPr lang="en-US" sz="3200" i="1">
                <a:solidFill>
                  <a:srgbClr val="FF0000"/>
                </a:solidFill>
                <a:sym typeface="Symbol" pitchFamily="18" charset="2"/>
              </a:rPr>
              <a:t>                     with no pressure gradient</a:t>
            </a:r>
            <a:r>
              <a:rPr lang="en-US" sz="3200">
                <a:solidFill>
                  <a:srgbClr val="FF0000"/>
                </a:solidFill>
                <a:sym typeface="Symbol" pitchFamily="18" charset="2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152400" y="106363"/>
            <a:ext cx="9328150" cy="667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Flow over a flat plate with zero pressure gradient:</a:t>
            </a:r>
          </a:p>
          <a:p>
            <a:r>
              <a:rPr lang="en-US" sz="3600">
                <a:sym typeface="Symbol" pitchFamily="18" charset="2"/>
              </a:rPr>
              <a:t>		     C</a:t>
            </a:r>
            <a:r>
              <a:rPr lang="en-US" sz="3600" baseline="-25000">
                <a:sym typeface="Symbol" pitchFamily="18" charset="2"/>
              </a:rPr>
              <a:t>D</a:t>
            </a:r>
            <a:r>
              <a:rPr lang="en-US" sz="3600">
                <a:sym typeface="Symbol" pitchFamily="18" charset="2"/>
              </a:rPr>
              <a:t> = (1/A) </a:t>
            </a:r>
            <a:r>
              <a:rPr lang="en-US" sz="3600" baseline="-25000">
                <a:sym typeface="Symbol" pitchFamily="18" charset="2"/>
              </a:rPr>
              <a:t>PS</a:t>
            </a:r>
            <a:r>
              <a:rPr lang="en-US" sz="3600">
                <a:sym typeface="Symbol" pitchFamily="18" charset="2"/>
              </a:rPr>
              <a:t> C</a:t>
            </a:r>
            <a:r>
              <a:rPr lang="en-US" sz="3600" baseline="-25000">
                <a:sym typeface="Symbol" pitchFamily="18" charset="2"/>
              </a:rPr>
              <a:t>f</a:t>
            </a:r>
            <a:r>
              <a:rPr lang="en-US" sz="3600">
                <a:sym typeface="Symbol" pitchFamily="18" charset="2"/>
              </a:rPr>
              <a:t>dA</a:t>
            </a:r>
          </a:p>
          <a:p>
            <a:endParaRPr lang="en-US" sz="2800">
              <a:sym typeface="Symbol" pitchFamily="18" charset="2"/>
            </a:endParaRPr>
          </a:p>
          <a:p>
            <a:r>
              <a:rPr lang="en-US" sz="3600">
                <a:sym typeface="Symbol" pitchFamily="18" charset="2"/>
              </a:rPr>
              <a:t>C</a:t>
            </a:r>
            <a:r>
              <a:rPr lang="en-US" sz="3600" baseline="-25000">
                <a:sym typeface="Symbol" pitchFamily="18" charset="2"/>
              </a:rPr>
              <a:t>f</a:t>
            </a:r>
            <a:r>
              <a:rPr lang="en-US" sz="3600">
                <a:sym typeface="Symbol" pitchFamily="18" charset="2"/>
              </a:rPr>
              <a:t> = 0.0594/Re</a:t>
            </a:r>
            <a:r>
              <a:rPr lang="en-US" sz="3600" baseline="30000">
                <a:sym typeface="Symbol" pitchFamily="18" charset="2"/>
              </a:rPr>
              <a:t>1/5</a:t>
            </a:r>
            <a:r>
              <a:rPr lang="en-US" sz="3600">
                <a:sym typeface="Symbol" pitchFamily="18" charset="2"/>
              </a:rPr>
              <a:t> </a:t>
            </a:r>
            <a:r>
              <a:rPr lang="en-US" sz="3600" b="1">
                <a:sym typeface="Symbol" pitchFamily="18" charset="2"/>
              </a:rPr>
              <a:t>for turbulent flow</a:t>
            </a:r>
            <a:r>
              <a:rPr lang="en-US" sz="3600">
                <a:sym typeface="Symbol" pitchFamily="18" charset="2"/>
              </a:rPr>
              <a:t> </a:t>
            </a:r>
          </a:p>
          <a:p>
            <a:r>
              <a:rPr lang="en-US" sz="2800">
                <a:sym typeface="Symbol" pitchFamily="18" charset="2"/>
              </a:rPr>
              <a:t>	(u/U = [y/]</a:t>
            </a:r>
            <a:r>
              <a:rPr lang="en-US" sz="2800" baseline="30000">
                <a:sym typeface="Symbol" pitchFamily="18" charset="2"/>
              </a:rPr>
              <a:t>1/7</a:t>
            </a:r>
            <a:r>
              <a:rPr lang="en-US" sz="2800">
                <a:sym typeface="Symbol" pitchFamily="18" charset="2"/>
              </a:rPr>
              <a:t>) </a:t>
            </a:r>
          </a:p>
          <a:p>
            <a:r>
              <a:rPr lang="en-US" sz="2800">
                <a:sym typeface="Symbol" pitchFamily="18" charset="2"/>
              </a:rPr>
              <a:t>	(Blasius correlation: f = 0.316/Re</a:t>
            </a:r>
            <a:r>
              <a:rPr lang="en-US" sz="2800" baseline="30000">
                <a:sym typeface="Symbol" pitchFamily="18" charset="2"/>
              </a:rPr>
              <a:t>1/4</a:t>
            </a:r>
            <a:r>
              <a:rPr lang="en-US" sz="2800">
                <a:sym typeface="Symbol" pitchFamily="18" charset="2"/>
              </a:rPr>
              <a:t>; Re  10</a:t>
            </a:r>
            <a:r>
              <a:rPr lang="en-US" sz="2800" baseline="30000">
                <a:sym typeface="Symbol" pitchFamily="18" charset="2"/>
              </a:rPr>
              <a:t>5</a:t>
            </a:r>
            <a:r>
              <a:rPr lang="en-US" sz="2800">
                <a:sym typeface="Symbol" pitchFamily="18" charset="2"/>
              </a:rPr>
              <a:t>) </a:t>
            </a:r>
          </a:p>
          <a:p>
            <a:endParaRPr lang="en-US" sz="2000">
              <a:sym typeface="Symbol" pitchFamily="18" charset="2"/>
            </a:endParaRPr>
          </a:p>
          <a:p>
            <a:r>
              <a:rPr lang="en-US" sz="2800">
                <a:sym typeface="Symbol" pitchFamily="18" charset="2"/>
              </a:rPr>
              <a:t>    </a:t>
            </a:r>
            <a:r>
              <a:rPr lang="en-US" sz="3200">
                <a:sym typeface="Symbol" pitchFamily="18" charset="2"/>
              </a:rPr>
              <a:t>C</a:t>
            </a:r>
            <a:r>
              <a:rPr lang="en-US" sz="3200" baseline="-25000">
                <a:sym typeface="Symbol" pitchFamily="18" charset="2"/>
              </a:rPr>
              <a:t>D</a:t>
            </a:r>
            <a:r>
              <a:rPr lang="en-US" sz="3200">
                <a:sym typeface="Symbol" pitchFamily="18" charset="2"/>
              </a:rPr>
              <a:t> = (1/A)</a:t>
            </a:r>
            <a:r>
              <a:rPr lang="en-US" sz="3200" baseline="-25000">
                <a:sym typeface="Symbol" pitchFamily="18" charset="2"/>
              </a:rPr>
              <a:t>A</a:t>
            </a:r>
            <a:r>
              <a:rPr lang="en-US" sz="3200">
                <a:sym typeface="Symbol" pitchFamily="18" charset="2"/>
              </a:rPr>
              <a:t> (0.0594/Re</a:t>
            </a:r>
            <a:r>
              <a:rPr lang="en-US" sz="3200" baseline="30000">
                <a:sym typeface="Symbol" pitchFamily="18" charset="2"/>
              </a:rPr>
              <a:t>0.2</a:t>
            </a:r>
            <a:r>
              <a:rPr lang="en-US" sz="3200">
                <a:sym typeface="Symbol" pitchFamily="18" charset="2"/>
              </a:rPr>
              <a:t>)</a:t>
            </a:r>
            <a:r>
              <a:rPr lang="en-US" sz="3200" baseline="-25000">
                <a:sym typeface="Symbol" pitchFamily="18" charset="2"/>
              </a:rPr>
              <a:t> </a:t>
            </a:r>
            <a:r>
              <a:rPr lang="en-US" sz="3200">
                <a:sym typeface="Symbol" pitchFamily="18" charset="2"/>
              </a:rPr>
              <a:t>dA </a:t>
            </a:r>
          </a:p>
          <a:p>
            <a:r>
              <a:rPr lang="en-US" sz="3200">
                <a:sym typeface="Symbol" pitchFamily="18" charset="2"/>
              </a:rPr>
              <a:t>     	= (bL)</a:t>
            </a:r>
            <a:r>
              <a:rPr lang="en-US" sz="3200" baseline="30000">
                <a:sym typeface="Symbol" pitchFamily="18" charset="2"/>
              </a:rPr>
              <a:t>-1</a:t>
            </a:r>
            <a:r>
              <a:rPr lang="en-US" sz="3200">
                <a:sym typeface="Symbol" pitchFamily="18" charset="2"/>
              </a:rPr>
              <a:t> </a:t>
            </a:r>
            <a:r>
              <a:rPr lang="en-US" sz="3200" baseline="-25000">
                <a:sym typeface="Symbol" pitchFamily="18" charset="2"/>
              </a:rPr>
              <a:t>0</a:t>
            </a:r>
            <a:r>
              <a:rPr lang="en-US" sz="3200" baseline="30000">
                <a:sym typeface="Symbol" pitchFamily="18" charset="2"/>
              </a:rPr>
              <a:t>L</a:t>
            </a:r>
            <a:r>
              <a:rPr lang="en-US" sz="3200">
                <a:sym typeface="Symbol" pitchFamily="18" charset="2"/>
              </a:rPr>
              <a:t> (0.0594 (U/)</a:t>
            </a:r>
            <a:r>
              <a:rPr lang="en-US" sz="3200" baseline="30000">
                <a:sym typeface="Symbol" pitchFamily="18" charset="2"/>
              </a:rPr>
              <a:t>-0.2</a:t>
            </a:r>
            <a:r>
              <a:rPr lang="en-US" sz="3200">
                <a:sym typeface="Symbol" pitchFamily="18" charset="2"/>
              </a:rPr>
              <a:t>x</a:t>
            </a:r>
            <a:r>
              <a:rPr lang="en-US" sz="3200" baseline="30000">
                <a:sym typeface="Symbol" pitchFamily="18" charset="2"/>
              </a:rPr>
              <a:t>-0.2</a:t>
            </a:r>
            <a:r>
              <a:rPr lang="en-US" sz="3200" baseline="-25000">
                <a:sym typeface="Symbol" pitchFamily="18" charset="2"/>
              </a:rPr>
              <a:t> </a:t>
            </a:r>
            <a:r>
              <a:rPr lang="en-US" sz="3200">
                <a:sym typeface="Symbol" pitchFamily="18" charset="2"/>
              </a:rPr>
              <a:t>bdx</a:t>
            </a:r>
          </a:p>
          <a:p>
            <a:r>
              <a:rPr lang="en-US" sz="3200">
                <a:sym typeface="Symbol" pitchFamily="18" charset="2"/>
              </a:rPr>
              <a:t>      	= (0.0594/L) (/U)</a:t>
            </a:r>
            <a:r>
              <a:rPr lang="en-US" sz="3200" baseline="30000">
                <a:sym typeface="Symbol" pitchFamily="18" charset="2"/>
              </a:rPr>
              <a:t>0.2</a:t>
            </a:r>
            <a:r>
              <a:rPr lang="en-US" sz="3200">
                <a:sym typeface="Symbol" pitchFamily="18" charset="2"/>
              </a:rPr>
              <a:t> [x</a:t>
            </a:r>
            <a:r>
              <a:rPr lang="en-US" sz="3200" baseline="30000">
                <a:sym typeface="Symbol" pitchFamily="18" charset="2"/>
              </a:rPr>
              <a:t>0.8</a:t>
            </a:r>
            <a:r>
              <a:rPr lang="en-US" sz="3200">
                <a:sym typeface="Symbol" pitchFamily="18" charset="2"/>
              </a:rPr>
              <a:t>/0.8]</a:t>
            </a:r>
            <a:r>
              <a:rPr lang="en-US" sz="3200" baseline="-25000">
                <a:sym typeface="Symbol" pitchFamily="18" charset="2"/>
              </a:rPr>
              <a:t>o</a:t>
            </a:r>
            <a:r>
              <a:rPr lang="en-US" sz="3200" baseline="30000">
                <a:sym typeface="Symbol" pitchFamily="18" charset="2"/>
              </a:rPr>
              <a:t>L</a:t>
            </a:r>
            <a:r>
              <a:rPr lang="en-US" sz="3200">
                <a:sym typeface="Symbol" pitchFamily="18" charset="2"/>
              </a:rPr>
              <a:t> </a:t>
            </a:r>
          </a:p>
          <a:p>
            <a:r>
              <a:rPr lang="en-US" sz="3200">
                <a:sym typeface="Symbol" pitchFamily="18" charset="2"/>
              </a:rPr>
              <a:t>         = 0.0742(/UL)</a:t>
            </a:r>
            <a:r>
              <a:rPr lang="en-US" sz="3200" baseline="30000">
                <a:sym typeface="Symbol" pitchFamily="18" charset="2"/>
              </a:rPr>
              <a:t>0.2</a:t>
            </a:r>
            <a:endParaRPr lang="en-US" sz="3200">
              <a:sym typeface="Symbol" pitchFamily="18" charset="2"/>
            </a:endParaRPr>
          </a:p>
          <a:p>
            <a:r>
              <a:rPr lang="en-US" sz="3200">
                <a:sym typeface="Symbol" pitchFamily="18" charset="2"/>
              </a:rPr>
              <a:t> </a:t>
            </a:r>
          </a:p>
          <a:p>
            <a:r>
              <a:rPr lang="en-US" sz="3200">
                <a:solidFill>
                  <a:srgbClr val="FF0000"/>
                </a:solidFill>
                <a:sym typeface="Symbol" pitchFamily="18" charset="2"/>
              </a:rPr>
              <a:t>C</a:t>
            </a:r>
            <a:r>
              <a:rPr lang="en-US" sz="3200" baseline="-25000">
                <a:solidFill>
                  <a:srgbClr val="FF0000"/>
                </a:solidFill>
                <a:sym typeface="Symbol" pitchFamily="18" charset="2"/>
              </a:rPr>
              <a:t>D </a:t>
            </a:r>
            <a:r>
              <a:rPr lang="en-US" sz="3200">
                <a:solidFill>
                  <a:srgbClr val="FF0000"/>
                </a:solidFill>
                <a:sym typeface="Symbol" pitchFamily="18" charset="2"/>
              </a:rPr>
              <a:t> = 0.0742 (Re</a:t>
            </a:r>
            <a:r>
              <a:rPr lang="en-US" sz="3200" baseline="-25000">
                <a:solidFill>
                  <a:srgbClr val="FF0000"/>
                </a:solidFill>
                <a:sym typeface="Symbol" pitchFamily="18" charset="2"/>
              </a:rPr>
              <a:t>L</a:t>
            </a:r>
            <a:r>
              <a:rPr lang="en-US" sz="3200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sz="3200" baseline="30000">
                <a:solidFill>
                  <a:srgbClr val="FF0000"/>
                </a:solidFill>
                <a:sym typeface="Symbol" pitchFamily="18" charset="2"/>
              </a:rPr>
              <a:t>–0.2</a:t>
            </a:r>
            <a:r>
              <a:rPr lang="en-US" sz="320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200" i="1">
                <a:solidFill>
                  <a:srgbClr val="FF0000"/>
                </a:solidFill>
                <a:sym typeface="Symbol" pitchFamily="18" charset="2"/>
              </a:rPr>
              <a:t>for turbulent flow over a flat </a:t>
            </a:r>
          </a:p>
          <a:p>
            <a:r>
              <a:rPr lang="en-US" sz="3200" i="1">
                <a:solidFill>
                  <a:srgbClr val="FF0000"/>
                </a:solidFill>
                <a:sym typeface="Symbol" pitchFamily="18" charset="2"/>
              </a:rPr>
              <a:t>  plate, with no pressure gradient - </a:t>
            </a:r>
            <a:r>
              <a:rPr lang="en-US" sz="3200" i="1">
                <a:solidFill>
                  <a:schemeClr val="accent2"/>
                </a:solidFill>
                <a:sym typeface="Symbol" pitchFamily="18" charset="2"/>
              </a:rPr>
              <a:t>5x10</a:t>
            </a:r>
            <a:r>
              <a:rPr lang="en-US" sz="3200" i="1" baseline="30000">
                <a:solidFill>
                  <a:schemeClr val="accent2"/>
                </a:solidFill>
                <a:sym typeface="Symbol" pitchFamily="18" charset="2"/>
              </a:rPr>
              <a:t>5</a:t>
            </a:r>
            <a:r>
              <a:rPr lang="en-US" sz="3200" i="1">
                <a:solidFill>
                  <a:schemeClr val="accent2"/>
                </a:solidFill>
                <a:sym typeface="Symbol" pitchFamily="18" charset="2"/>
              </a:rPr>
              <a:t> &lt;Re</a:t>
            </a:r>
            <a:r>
              <a:rPr lang="en-US" sz="3200" i="1" baseline="-25000">
                <a:solidFill>
                  <a:schemeClr val="accent2"/>
                </a:solidFill>
                <a:sym typeface="Symbol" pitchFamily="18" charset="2"/>
              </a:rPr>
              <a:t>L</a:t>
            </a:r>
            <a:r>
              <a:rPr lang="en-US" sz="3200" i="1">
                <a:solidFill>
                  <a:schemeClr val="accent2"/>
                </a:solidFill>
                <a:sym typeface="Symbol" pitchFamily="18" charset="2"/>
              </a:rPr>
              <a:t>&lt;10</a:t>
            </a:r>
            <a:r>
              <a:rPr lang="en-US" sz="3200" i="1" baseline="30000">
                <a:solidFill>
                  <a:schemeClr val="accent2"/>
                </a:solidFill>
                <a:sym typeface="Symbol" pitchFamily="18" charset="2"/>
              </a:rPr>
              <a:t>7</a:t>
            </a:r>
            <a:r>
              <a:rPr lang="en-US" sz="3200" i="1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200">
                <a:solidFill>
                  <a:srgbClr val="FF0000"/>
                </a:solidFill>
                <a:sym typeface="Symbol" pitchFamily="18" charset="2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457200" y="3810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C</a:t>
            </a:r>
            <a:r>
              <a:rPr lang="en-US" sz="3200" baseline="-25000">
                <a:solidFill>
                  <a:schemeClr val="accent2"/>
                </a:solidFill>
                <a:sym typeface="Symbol" pitchFamily="18" charset="2"/>
              </a:rPr>
              <a:t>D 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 = 1.33 (Re</a:t>
            </a:r>
            <a:r>
              <a:rPr lang="en-US" sz="3200" baseline="-25000">
                <a:solidFill>
                  <a:schemeClr val="accent2"/>
                </a:solidFill>
                <a:sym typeface="Symbol" pitchFamily="18" charset="2"/>
              </a:rPr>
              <a:t>L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) </a:t>
            </a:r>
            <a:r>
              <a:rPr lang="en-US" sz="3200" baseline="30000">
                <a:solidFill>
                  <a:schemeClr val="accent2"/>
                </a:solidFill>
                <a:sym typeface="Symbol" pitchFamily="18" charset="2"/>
              </a:rPr>
              <a:t>-1/2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3200" i="1">
                <a:solidFill>
                  <a:schemeClr val="accent2"/>
                </a:solidFill>
                <a:sym typeface="Symbol" pitchFamily="18" charset="2"/>
              </a:rPr>
              <a:t>for laminar flow over a flat plate, with no pressure gradient  ~ Re &lt; 5x10</a:t>
            </a:r>
            <a:r>
              <a:rPr lang="en-US" sz="3200" i="1" baseline="30000">
                <a:solidFill>
                  <a:schemeClr val="accent2"/>
                </a:solidFill>
                <a:sym typeface="Symbol" pitchFamily="18" charset="2"/>
              </a:rPr>
              <a:t>5</a:t>
            </a:r>
            <a:endParaRPr lang="en-US" sz="3200" i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457200" y="2590800"/>
            <a:ext cx="85074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C</a:t>
            </a:r>
            <a:r>
              <a:rPr lang="en-US" sz="3200" baseline="-25000">
                <a:solidFill>
                  <a:schemeClr val="accent2"/>
                </a:solidFill>
                <a:sym typeface="Symbol" pitchFamily="18" charset="2"/>
              </a:rPr>
              <a:t>D 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 = 0.0742 (Re</a:t>
            </a:r>
            <a:r>
              <a:rPr lang="en-US" sz="3200" baseline="-25000">
                <a:solidFill>
                  <a:schemeClr val="accent2"/>
                </a:solidFill>
                <a:sym typeface="Symbol" pitchFamily="18" charset="2"/>
              </a:rPr>
              <a:t>L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) </a:t>
            </a:r>
            <a:r>
              <a:rPr lang="en-US" sz="3200" baseline="30000">
                <a:solidFill>
                  <a:schemeClr val="accent2"/>
                </a:solidFill>
                <a:sym typeface="Symbol" pitchFamily="18" charset="2"/>
              </a:rPr>
              <a:t>–0.2*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3200" i="1">
                <a:solidFill>
                  <a:schemeClr val="accent2"/>
                </a:solidFill>
                <a:sym typeface="Symbol" pitchFamily="18" charset="2"/>
              </a:rPr>
              <a:t>for turbulent flow over flat</a:t>
            </a:r>
          </a:p>
          <a:p>
            <a:r>
              <a:rPr lang="en-US" sz="3200" i="1">
                <a:solidFill>
                  <a:schemeClr val="accent2"/>
                </a:solidFill>
                <a:sym typeface="Symbol" pitchFamily="18" charset="2"/>
              </a:rPr>
              <a:t>plate, with no pressure gradient ~ 5x10</a:t>
            </a:r>
            <a:r>
              <a:rPr lang="en-US" sz="3200" i="1" baseline="30000">
                <a:solidFill>
                  <a:schemeClr val="accent2"/>
                </a:solidFill>
                <a:sym typeface="Symbol" pitchFamily="18" charset="2"/>
              </a:rPr>
              <a:t>5</a:t>
            </a:r>
            <a:r>
              <a:rPr lang="en-US" sz="3200" i="1">
                <a:solidFill>
                  <a:schemeClr val="accent2"/>
                </a:solidFill>
                <a:sym typeface="Symbol" pitchFamily="18" charset="2"/>
              </a:rPr>
              <a:t> &lt;Re</a:t>
            </a:r>
            <a:r>
              <a:rPr lang="en-US" sz="3200" i="1" baseline="-25000">
                <a:solidFill>
                  <a:schemeClr val="accent2"/>
                </a:solidFill>
                <a:sym typeface="Symbol" pitchFamily="18" charset="2"/>
              </a:rPr>
              <a:t>L</a:t>
            </a:r>
            <a:r>
              <a:rPr lang="en-US" sz="3200" i="1">
                <a:solidFill>
                  <a:schemeClr val="accent2"/>
                </a:solidFill>
                <a:sym typeface="Symbol" pitchFamily="18" charset="2"/>
              </a:rPr>
              <a:t>&lt;10</a:t>
            </a:r>
            <a:r>
              <a:rPr lang="en-US" sz="3200" i="1" baseline="30000">
                <a:solidFill>
                  <a:schemeClr val="accent2"/>
                </a:solidFill>
                <a:sym typeface="Symbol" pitchFamily="18" charset="2"/>
              </a:rPr>
              <a:t>7</a:t>
            </a:r>
            <a:endParaRPr lang="en-US" sz="3200" i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381000" y="4495800"/>
            <a:ext cx="8820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C</a:t>
            </a:r>
            <a:r>
              <a:rPr lang="en-US" sz="3200" baseline="-25000">
                <a:solidFill>
                  <a:schemeClr val="accent2"/>
                </a:solidFill>
                <a:sym typeface="Symbol" pitchFamily="18" charset="2"/>
              </a:rPr>
              <a:t>D 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 = 0.455/ log (Re</a:t>
            </a:r>
            <a:r>
              <a:rPr lang="en-US" sz="3200" baseline="-25000">
                <a:solidFill>
                  <a:schemeClr val="accent2"/>
                </a:solidFill>
                <a:sym typeface="Symbol" pitchFamily="18" charset="2"/>
              </a:rPr>
              <a:t>L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sz="3200" baseline="30000">
                <a:solidFill>
                  <a:schemeClr val="accent2"/>
                </a:solidFill>
                <a:sym typeface="Symbol" pitchFamily="18" charset="2"/>
              </a:rPr>
              <a:t>2.58*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3200" i="1">
                <a:solidFill>
                  <a:schemeClr val="accent2"/>
                </a:solidFill>
                <a:sym typeface="Symbol" pitchFamily="18" charset="2"/>
              </a:rPr>
              <a:t>for turbulent flow over flat</a:t>
            </a:r>
          </a:p>
          <a:p>
            <a:r>
              <a:rPr lang="en-US" sz="3200" i="1">
                <a:solidFill>
                  <a:schemeClr val="accent2"/>
                </a:solidFill>
                <a:sym typeface="Symbol" pitchFamily="18" charset="2"/>
              </a:rPr>
              <a:t>plate, with no pressure gradient ~ Re</a:t>
            </a:r>
            <a:r>
              <a:rPr lang="en-US" sz="3200" i="1" baseline="-25000">
                <a:solidFill>
                  <a:schemeClr val="accent2"/>
                </a:solidFill>
                <a:sym typeface="Symbol" pitchFamily="18" charset="2"/>
              </a:rPr>
              <a:t>L</a:t>
            </a:r>
            <a:r>
              <a:rPr lang="en-US" sz="3200" i="1">
                <a:solidFill>
                  <a:schemeClr val="accent2"/>
                </a:solidFill>
                <a:sym typeface="Symbol" pitchFamily="18" charset="2"/>
              </a:rPr>
              <a:t>&lt;10</a:t>
            </a:r>
            <a:r>
              <a:rPr lang="en-US" sz="3200" i="1" baseline="30000">
                <a:solidFill>
                  <a:schemeClr val="accent2"/>
                </a:solidFill>
                <a:sym typeface="Symbol" pitchFamily="18" charset="2"/>
              </a:rPr>
              <a:t>9</a:t>
            </a: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1676400" y="6289675"/>
            <a:ext cx="631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* Assumes turbulent boundary layer begins at x=o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C:\Documents and Settings\james.rohr\My Documents\My Pictures\splash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400" y="1905000"/>
            <a:ext cx="4826000" cy="3657600"/>
          </a:xfrm>
          <a:prstGeom prst="rect">
            <a:avLst/>
          </a:prstGeom>
          <a:noFill/>
        </p:spPr>
      </p:pic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1584325" y="727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k-SK"/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1503363" y="254000"/>
            <a:ext cx="6064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/>
              <a:t>C</a:t>
            </a:r>
            <a:r>
              <a:rPr lang="en-US" sz="3600" baseline="-25000"/>
              <a:t>D</a:t>
            </a:r>
            <a:r>
              <a:rPr lang="en-US" sz="3600"/>
              <a:t> correction term for</a:t>
            </a:r>
          </a:p>
          <a:p>
            <a:pPr algn="ctr"/>
            <a:r>
              <a:rPr lang="en-US" sz="3600"/>
              <a:t> partly laminar / partly turbulent</a:t>
            </a:r>
          </a:p>
        </p:txBody>
      </p:sp>
      <p:sp>
        <p:nvSpPr>
          <p:cNvPr id="265222" name="Line 6"/>
          <p:cNvSpPr>
            <a:spLocks noChangeShapeType="1"/>
          </p:cNvSpPr>
          <p:nvPr/>
        </p:nvSpPr>
        <p:spPr bwMode="auto">
          <a:xfrm>
            <a:off x="2590800" y="6324600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65223" name="Line 7"/>
          <p:cNvSpPr>
            <a:spLocks noChangeShapeType="1"/>
          </p:cNvSpPr>
          <p:nvPr/>
        </p:nvSpPr>
        <p:spPr bwMode="auto">
          <a:xfrm>
            <a:off x="3276600" y="6019800"/>
            <a:ext cx="2667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2" name="Picture 2" descr="C:\Documents and Settings\james.rohr\My Documents\My Pictures\splash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4826000" cy="3657600"/>
          </a:xfrm>
          <a:prstGeom prst="rect">
            <a:avLst/>
          </a:prstGeom>
          <a:noFill/>
        </p:spPr>
      </p:pic>
      <p:sp>
        <p:nvSpPr>
          <p:cNvPr id="337923" name="Text Box 3"/>
          <p:cNvSpPr txBox="1">
            <a:spLocks noChangeArrowheads="1"/>
          </p:cNvSpPr>
          <p:nvPr/>
        </p:nvSpPr>
        <p:spPr bwMode="auto">
          <a:xfrm>
            <a:off x="1584325" y="727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k-SK"/>
          </a:p>
        </p:txBody>
      </p:sp>
      <p:sp>
        <p:nvSpPr>
          <p:cNvPr id="337924" name="Text Box 4"/>
          <p:cNvSpPr txBox="1">
            <a:spLocks noChangeArrowheads="1"/>
          </p:cNvSpPr>
          <p:nvPr/>
        </p:nvSpPr>
        <p:spPr bwMode="auto">
          <a:xfrm>
            <a:off x="1503363" y="254000"/>
            <a:ext cx="6064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/>
              <a:t>C</a:t>
            </a:r>
            <a:r>
              <a:rPr lang="en-US" sz="3600" baseline="-25000"/>
              <a:t>D</a:t>
            </a:r>
            <a:r>
              <a:rPr lang="en-US" sz="3600"/>
              <a:t> correction term for</a:t>
            </a:r>
          </a:p>
          <a:p>
            <a:pPr algn="ctr"/>
            <a:r>
              <a:rPr lang="en-US" sz="3600"/>
              <a:t> partly laminar / partly turbulent</a:t>
            </a:r>
          </a:p>
        </p:txBody>
      </p:sp>
      <p:sp>
        <p:nvSpPr>
          <p:cNvPr id="337925" name="Line 5"/>
          <p:cNvSpPr>
            <a:spLocks noChangeShapeType="1"/>
          </p:cNvSpPr>
          <p:nvPr/>
        </p:nvSpPr>
        <p:spPr bwMode="auto">
          <a:xfrm>
            <a:off x="2590800" y="6324600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337926" name="Line 6"/>
          <p:cNvSpPr>
            <a:spLocks noChangeShapeType="1"/>
          </p:cNvSpPr>
          <p:nvPr/>
        </p:nvSpPr>
        <p:spPr bwMode="auto">
          <a:xfrm>
            <a:off x="3276600" y="6019800"/>
            <a:ext cx="2667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337927" name="Text Box 7"/>
          <p:cNvSpPr txBox="1">
            <a:spLocks noChangeArrowheads="1"/>
          </p:cNvSpPr>
          <p:nvPr/>
        </p:nvSpPr>
        <p:spPr bwMode="auto">
          <a:xfrm>
            <a:off x="685800" y="2833688"/>
            <a:ext cx="6794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/>
              <a:t>?</a:t>
            </a:r>
          </a:p>
        </p:txBody>
      </p:sp>
      <p:sp>
        <p:nvSpPr>
          <p:cNvPr id="337928" name="Text Box 8"/>
          <p:cNvSpPr txBox="1">
            <a:spLocks noChangeArrowheads="1"/>
          </p:cNvSpPr>
          <p:nvPr/>
        </p:nvSpPr>
        <p:spPr bwMode="auto">
          <a:xfrm>
            <a:off x="6781800" y="2438400"/>
            <a:ext cx="22082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 ADD</a:t>
            </a:r>
          </a:p>
          <a:p>
            <a:pPr algn="ctr"/>
            <a:r>
              <a:rPr lang="en-US"/>
              <a:t>OR</a:t>
            </a:r>
          </a:p>
          <a:p>
            <a:pPr algn="ctr"/>
            <a:r>
              <a:rPr lang="en-US"/>
              <a:t>SUBTRACT</a:t>
            </a:r>
          </a:p>
          <a:p>
            <a:pPr algn="ctr"/>
            <a:r>
              <a:rPr lang="en-US"/>
              <a:t>CORRECTION </a:t>
            </a:r>
          </a:p>
          <a:p>
            <a:pPr algn="ctr"/>
            <a:r>
              <a:rPr lang="en-US"/>
              <a:t>TERM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1049</Words>
  <Application>Microsoft Office PowerPoint</Application>
  <PresentationFormat>Prezentácia na obrazovke (4:3)</PresentationFormat>
  <Paragraphs>262</Paragraphs>
  <Slides>42</Slides>
  <Notes>7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42</vt:i4>
      </vt:variant>
    </vt:vector>
  </HeadingPairs>
  <TitlesOfParts>
    <vt:vector size="47" baseType="lpstr">
      <vt:lpstr>Arial</vt:lpstr>
      <vt:lpstr>Calibri</vt:lpstr>
      <vt:lpstr>Symbol</vt:lpstr>
      <vt:lpstr>Wingdings 2</vt:lpstr>
      <vt:lpstr>Motív Office</vt:lpstr>
      <vt:lpstr>Obtekanie a odpor telies</vt:lpstr>
      <vt:lpstr>Telesá a sily </vt:lpstr>
      <vt:lpstr>Telesá s dominantným trecím odporom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CD of Common Geometries</vt:lpstr>
      <vt:lpstr>CD of Common Geometries</vt:lpstr>
      <vt:lpstr>CD of Common Geometries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Obtekanie a odpor telies</dc:title>
  <dc:creator>Test</dc:creator>
  <cp:lastModifiedBy>bez hesla</cp:lastModifiedBy>
  <cp:revision>9</cp:revision>
  <dcterms:created xsi:type="dcterms:W3CDTF">2015-10-01T07:49:57Z</dcterms:created>
  <dcterms:modified xsi:type="dcterms:W3CDTF">2022-10-12T07:52:53Z</dcterms:modified>
</cp:coreProperties>
</file>