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5. 10. 2021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5. 10. 2021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5. 10. 2021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5. 10. 2021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5. 10. 2021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E1-E638-4470-9C76-9C5C759B88C7}" type="datetimeFigureOut">
              <a:rPr lang="sk-SK" smtClean="0"/>
              <a:t>5. 10. 2021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02BE1-E638-4470-9C76-9C5C759B88C7}" type="datetimeFigureOut">
              <a:rPr lang="sk-SK" smtClean="0"/>
              <a:t>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267F-3119-40F1-B617-D63DC5062078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jpeg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image" Target="../media/image34.wmf"/><Relationship Id="rId7" Type="http://schemas.openxmlformats.org/officeDocument/2006/relationships/image" Target="../media/image37.e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8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12" Type="http://schemas.openxmlformats.org/officeDocument/2006/relationships/image" Target="../media/image16.wmf"/><Relationship Id="rId2" Type="http://schemas.openxmlformats.org/officeDocument/2006/relationships/oleObject" Target="../embeddings/oleObject3.bin"/><Relationship Id="rId16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5.wmf"/><Relationship Id="rId1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3.wmf"/><Relationship Id="rId2" Type="http://schemas.openxmlformats.org/officeDocument/2006/relationships/image" Target="../media/image11.png"/><Relationship Id="rId16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996952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Nestlačiteľné</a:t>
            </a:r>
            <a:r>
              <a:rPr lang="cs-CZ" b="1" dirty="0"/>
              <a:t> </a:t>
            </a:r>
            <a:r>
              <a:rPr lang="cs-CZ" b="1" dirty="0" err="1"/>
              <a:t>prúdenie</a:t>
            </a:r>
            <a:r>
              <a:rPr lang="cs-CZ" b="1" dirty="0"/>
              <a:t> okolo profilu </a:t>
            </a:r>
            <a:r>
              <a:rPr lang="cs-CZ" b="1" dirty="0" err="1"/>
              <a:t>krídla</a:t>
            </a:r>
            <a:r>
              <a:rPr lang="cs-CZ" b="1" dirty="0"/>
              <a:t> (2D)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400800" cy="1752600"/>
          </a:xfrm>
        </p:spPr>
        <p:txBody>
          <a:bodyPr/>
          <a:lstStyle/>
          <a:p>
            <a:r>
              <a:rPr lang="sk-SK" dirty="0"/>
              <a:t>prof. Ing. Dušan </a:t>
            </a:r>
            <a:r>
              <a:rPr lang="sk-SK" dirty="0" err="1"/>
              <a:t>Kudelas</a:t>
            </a:r>
            <a:r>
              <a:rPr lang="sk-SK" dirty="0"/>
              <a:t>, PhD.</a:t>
            </a:r>
          </a:p>
        </p:txBody>
      </p:sp>
      <p:pic>
        <p:nvPicPr>
          <p:cNvPr id="11268" name="Picture 4" descr="https://encrypted-tbn0.gstatic.com/images?q=tbn:ANd9GcQVmgmsuzku5BA24G446U5vfUHAJ5c-CBel7VOpVja87lAVFV1D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0648"/>
            <a:ext cx="3810000" cy="2419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Priebehy koeficientov vztlaku a odporu</a:t>
            </a:r>
          </a:p>
        </p:txBody>
      </p:sp>
      <p:pic>
        <p:nvPicPr>
          <p:cNvPr id="4" name="Obrázok 3" descr="coefficient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3728" y="1052736"/>
            <a:ext cx="5256584" cy="2448272"/>
          </a:xfrm>
          <a:prstGeom prst="rect">
            <a:avLst/>
          </a:prstGeom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683568" y="6237312"/>
          <a:ext cx="2995494" cy="6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3" imgW="1066800" imgH="228600" progId="Equation.3">
                  <p:embed/>
                </p:oleObj>
              </mc:Choice>
              <mc:Fallback>
                <p:oleObj name="Rovnica" r:id="rId3" imgW="106680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6237312"/>
                        <a:ext cx="2995494" cy="6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ok 7" descr="fleet-stall-and-spin-img2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32040" y="3933056"/>
            <a:ext cx="3384376" cy="2664296"/>
          </a:xfrm>
          <a:prstGeom prst="rect">
            <a:avLst/>
          </a:prstGeom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149080"/>
            <a:ext cx="40005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k-SK" sz="4000" b="1" dirty="0"/>
              <a:t>Určenie momentu na profile</a:t>
            </a:r>
          </a:p>
        </p:txBody>
      </p:sp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908720"/>
            <a:ext cx="504056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467544" y="3789040"/>
          <a:ext cx="370684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3" imgW="1409700" imgH="228600" progId="Equation.3">
                  <p:embed/>
                </p:oleObj>
              </mc:Choice>
              <mc:Fallback>
                <p:oleObj name="Rovnica" r:id="rId3" imgW="140970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789040"/>
                        <a:ext cx="3706847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67544" y="4581128"/>
          <a:ext cx="3456384" cy="691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5" imgW="1117600" imgH="228600" progId="Equation.3">
                  <p:embed/>
                </p:oleObj>
              </mc:Choice>
              <mc:Fallback>
                <p:oleObj name="Rovnica" r:id="rId5" imgW="11176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581128"/>
                        <a:ext cx="3456384" cy="691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Aerodynamický </a:t>
            </a:r>
            <a:r>
              <a:rPr lang="cs-CZ" b="1" dirty="0" err="1"/>
              <a:t>stred</a:t>
            </a:r>
            <a:r>
              <a:rPr lang="cs-CZ" b="1" dirty="0"/>
              <a:t> profilu </a:t>
            </a:r>
            <a:r>
              <a:rPr lang="cs-CZ" b="1" dirty="0" err="1"/>
              <a:t>krídla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4525963"/>
          </a:xfrm>
        </p:spPr>
        <p:txBody>
          <a:bodyPr/>
          <a:lstStyle/>
          <a:p>
            <a:r>
              <a:rPr lang="sk-SK" dirty="0"/>
              <a:t>Aerodynamický stred profilu krídla je bod na profile, vo vzťahu ku ktorému je koeficient </a:t>
            </a:r>
            <a:r>
              <a:rPr lang="sk-SK" dirty="0" err="1"/>
              <a:t>klopivého</a:t>
            </a:r>
            <a:r>
              <a:rPr lang="sk-SK" dirty="0"/>
              <a:t> momentu konštantný a nezávislý od uhla nábehu </a:t>
            </a:r>
            <a:r>
              <a:rPr lang="sk-SK" dirty="0">
                <a:sym typeface="Symbol"/>
              </a:rPr>
              <a:t></a:t>
            </a:r>
            <a:r>
              <a:rPr lang="sk-SK" dirty="0"/>
              <a:t> dovtedy, kým nedôjde k odtrhnutiu prúdu od profilu. </a:t>
            </a:r>
          </a:p>
          <a:p>
            <a:r>
              <a:rPr lang="sk-SK" dirty="0"/>
              <a:t>Pre úzke profily a nestlačiteľné prúdenie je to teoreticky vo štvrtine profilu.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323528" y="5013176"/>
          <a:ext cx="572999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2108200" imgH="444500" progId="Equation.3">
                  <p:embed/>
                </p:oleObj>
              </mc:Choice>
              <mc:Fallback>
                <p:oleObj name="Rovnica" r:id="rId2" imgW="2108200" imgH="4445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013176"/>
                        <a:ext cx="5729998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Tlakový </a:t>
            </a:r>
            <a:r>
              <a:rPr lang="cs-CZ" b="1" dirty="0" err="1"/>
              <a:t>stred</a:t>
            </a:r>
            <a:r>
              <a:rPr lang="cs-CZ" b="1" dirty="0"/>
              <a:t> profilu </a:t>
            </a:r>
            <a:r>
              <a:rPr lang="cs-CZ" b="1" dirty="0" err="1"/>
              <a:t>krídla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764705"/>
            <a:ext cx="9468544" cy="1584176"/>
          </a:xfrm>
        </p:spPr>
        <p:txBody>
          <a:bodyPr/>
          <a:lstStyle/>
          <a:p>
            <a:r>
              <a:rPr lang="sk-SK" dirty="0"/>
              <a:t>Tlakový stred je bod kde </a:t>
            </a:r>
            <a:r>
              <a:rPr lang="sk-SK" dirty="0" err="1"/>
              <a:t>klopivý</a:t>
            </a:r>
            <a:r>
              <a:rPr lang="sk-SK" dirty="0"/>
              <a:t> moment je rovný nule. Poloha </a:t>
            </a:r>
            <a:r>
              <a:rPr lang="sk-SK" dirty="0" err="1"/>
              <a:t>tohoto</a:t>
            </a:r>
            <a:r>
              <a:rPr lang="sk-SK" dirty="0"/>
              <a:t> bodu sa mení s uhlom nábehu </a:t>
            </a:r>
            <a:r>
              <a:rPr lang="sk-SK" dirty="0">
                <a:sym typeface="Symbol"/>
              </a:rPr>
              <a:t></a:t>
            </a:r>
            <a:endParaRPr lang="sk-SK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323528" y="2060848"/>
          <a:ext cx="163037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952087" imgH="507780" progId="Equation.3">
                  <p:embed/>
                </p:oleObj>
              </mc:Choice>
              <mc:Fallback>
                <p:oleObj name="Rovnica" r:id="rId2" imgW="952087" imgH="5077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060848"/>
                        <a:ext cx="1630370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699792" y="2204864"/>
          <a:ext cx="1440160" cy="76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952087" imgH="507780" progId="Equation.3">
                  <p:embed/>
                </p:oleObj>
              </mc:Choice>
              <mc:Fallback>
                <p:oleObj name="Rovnica" r:id="rId4" imgW="952087" imgH="5077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204864"/>
                        <a:ext cx="1440160" cy="7632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ok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996952"/>
            <a:ext cx="367240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ok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5057800"/>
            <a:ext cx="367240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ok 9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4705350"/>
            <a:ext cx="33432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Polára profilu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692697"/>
            <a:ext cx="9144000" cy="2448272"/>
          </a:xfrm>
        </p:spPr>
        <p:txBody>
          <a:bodyPr>
            <a:normAutofit lnSpcReduction="10000"/>
          </a:bodyPr>
          <a:lstStyle/>
          <a:p>
            <a:r>
              <a:rPr lang="sk-SK" dirty="0"/>
              <a:t>Závislosť odporu na vztlaku, teda veľkosť odporu ktorý je treba prekonať, aby bol dosiahnutý vztlak, znázorňuje </a:t>
            </a:r>
            <a:r>
              <a:rPr lang="sk-SK" dirty="0" err="1"/>
              <a:t>polára</a:t>
            </a:r>
            <a:r>
              <a:rPr lang="sk-SK" dirty="0"/>
              <a:t> profilu.</a:t>
            </a:r>
          </a:p>
          <a:p>
            <a:r>
              <a:rPr lang="sk-SK" dirty="0" err="1"/>
              <a:t>Polára</a:t>
            </a:r>
            <a:r>
              <a:rPr lang="sk-SK" dirty="0"/>
              <a:t> teda vznikne vynesením hodnôt súčiniteľov vztlaku C</a:t>
            </a:r>
            <a:r>
              <a:rPr lang="sk-SK" baseline="-25000" dirty="0"/>
              <a:t>L</a:t>
            </a:r>
            <a:r>
              <a:rPr lang="sk-SK" dirty="0"/>
              <a:t> a odporu C</a:t>
            </a:r>
            <a:r>
              <a:rPr lang="sk-SK" baseline="-25000" dirty="0"/>
              <a:t>D</a:t>
            </a:r>
            <a:r>
              <a:rPr lang="sk-SK" dirty="0"/>
              <a:t> pre jednotlivé uhly nábehu.</a:t>
            </a:r>
          </a:p>
        </p:txBody>
      </p:sp>
      <p:pic>
        <p:nvPicPr>
          <p:cNvPr id="4" name="Obrázok 3"/>
          <p:cNvPicPr/>
          <p:nvPr/>
        </p:nvPicPr>
        <p:blipFill>
          <a:blip r:embed="rId2" cstate="print">
            <a:lum contrast="5000"/>
          </a:blip>
          <a:srcRect/>
          <a:stretch>
            <a:fillRect/>
          </a:stretch>
        </p:blipFill>
        <p:spPr bwMode="auto">
          <a:xfrm>
            <a:off x="0" y="3212976"/>
            <a:ext cx="568863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/>
          <p:cNvPicPr/>
          <p:nvPr/>
        </p:nvPicPr>
        <p:blipFill>
          <a:blip r:embed="rId3" cstate="print">
            <a:lum contrast="5000"/>
          </a:blip>
          <a:srcRect/>
          <a:stretch>
            <a:fillRect/>
          </a:stretch>
        </p:blipFill>
        <p:spPr bwMode="auto">
          <a:xfrm>
            <a:off x="6012160" y="3212976"/>
            <a:ext cx="2952328" cy="332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Geometrické charakteristiky profilu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4637509"/>
            <a:ext cx="9144000" cy="2220491"/>
          </a:xfrm>
        </p:spPr>
        <p:txBody>
          <a:bodyPr>
            <a:normAutofit/>
          </a:bodyPr>
          <a:lstStyle/>
          <a:p>
            <a:r>
              <a:rPr lang="sk-SK" sz="2400" dirty="0"/>
              <a:t>	t/c – relatívna maximálna hrúbka profilu,</a:t>
            </a:r>
          </a:p>
          <a:p>
            <a:r>
              <a:rPr lang="sk-SK" sz="2400" dirty="0"/>
              <a:t>	a/c – relatívna poloha najväčšej hrúbky,</a:t>
            </a:r>
          </a:p>
          <a:p>
            <a:r>
              <a:rPr lang="sk-SK" sz="2400" dirty="0"/>
              <a:t>	p/c – relatívne maximálne prehnutie strednej krivky,</a:t>
            </a:r>
          </a:p>
          <a:p>
            <a:r>
              <a:rPr lang="sk-SK" sz="2400" dirty="0"/>
              <a:t>	b/c – relatívna poloha najväčšieho prehnutia strednej krivky,</a:t>
            </a:r>
          </a:p>
          <a:p>
            <a:r>
              <a:rPr lang="sk-SK" sz="2400" dirty="0"/>
              <a:t>	r/c – relatívny polomer nábehovej hrany.</a:t>
            </a:r>
          </a:p>
          <a:p>
            <a:endParaRPr lang="sk-SK" sz="2400" dirty="0"/>
          </a:p>
        </p:txBody>
      </p:sp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813690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err="1"/>
              <a:t>Potenciálne</a:t>
            </a:r>
            <a:r>
              <a:rPr lang="cs-CZ" b="1" dirty="0"/>
              <a:t> </a:t>
            </a:r>
            <a:r>
              <a:rPr lang="cs-CZ" b="1" dirty="0" err="1"/>
              <a:t>obtekanie</a:t>
            </a:r>
            <a:r>
              <a:rPr lang="cs-CZ" b="1" dirty="0"/>
              <a:t> </a:t>
            </a:r>
            <a:r>
              <a:rPr lang="cs-CZ" b="1" dirty="0" err="1"/>
              <a:t>valca</a:t>
            </a:r>
            <a:br>
              <a:rPr lang="sk-SK" b="1" dirty="0"/>
            </a:b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374441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374441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5148064" y="4581128"/>
          <a:ext cx="252028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672808" imgH="241195" progId="Equation.3">
                  <p:embed/>
                </p:oleObj>
              </mc:Choice>
              <mc:Fallback>
                <p:oleObj name="Rovnica" r:id="rId4" imgW="672808" imgH="241195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581128"/>
                        <a:ext cx="2520280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5148064" y="155679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err="1"/>
              <a:t>Magnusov</a:t>
            </a:r>
            <a:r>
              <a:rPr lang="sk-SK" sz="2800" dirty="0"/>
              <a:t> jav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6712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/>
              <a:t>Vznik aerodynamických síl na profile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052737"/>
            <a:ext cx="9144000" cy="2232248"/>
          </a:xfrm>
        </p:spPr>
        <p:txBody>
          <a:bodyPr>
            <a:normAutofit fontScale="85000" lnSpcReduction="10000"/>
          </a:bodyPr>
          <a:lstStyle/>
          <a:p>
            <a:r>
              <a:rPr lang="sk-SK" dirty="0" err="1"/>
              <a:t>Kutta-Joukowskij</a:t>
            </a:r>
            <a:r>
              <a:rPr lang="sk-SK" dirty="0"/>
              <a:t> teorém hovorí, že vektorovým pripočítaním obtekania je možné získať správny výsledok (vznik </a:t>
            </a:r>
            <a:r>
              <a:rPr lang="sk-SK" dirty="0" err="1"/>
              <a:t>vtlak</a:t>
            </a:r>
            <a:r>
              <a:rPr lang="sk-SK" dirty="0"/>
              <a:t>).</a:t>
            </a:r>
          </a:p>
          <a:p>
            <a:r>
              <a:rPr lang="sk-SK" dirty="0"/>
              <a:t>Toto obtekanie má krúživý, cirkulačný charakter. Intenzitu krúživého obtekania nazval cirkuláciou rýchlosti. Vztlak je cirkulácii rýchlosti úmerný.</a:t>
            </a:r>
          </a:p>
        </p:txBody>
      </p:sp>
      <p:pic>
        <p:nvPicPr>
          <p:cNvPr id="4" name="Obrázok 3"/>
          <p:cNvPicPr/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835696" y="3212976"/>
            <a:ext cx="5544616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6712"/>
          </a:xfrm>
        </p:spPr>
        <p:txBody>
          <a:bodyPr>
            <a:normAutofit/>
          </a:bodyPr>
          <a:lstStyle/>
          <a:p>
            <a:pPr algn="l"/>
            <a:r>
              <a:rPr lang="sk-SK" sz="4000" b="1" dirty="0"/>
              <a:t>Vznik vztlaku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k-SK" dirty="0"/>
              <a:t>Pomocou cirkulácie. Na hornej strane sa rýchlosť ideálneho obtekania A zvyšuje o rýchlosť prúdenia B. Na spodnej strane sa rýchlosť znižuje. Na hornej strane je tak vyššia rýchlosť, nižší tlak (podtlak) a na dolnej strane pretlak. Súčet oboch tlakov dáva vztlak.</a:t>
            </a:r>
          </a:p>
          <a:p>
            <a:pPr lvl="0"/>
            <a:r>
              <a:rPr lang="sk-SK" dirty="0"/>
              <a:t>Pomocou obrazu skutočného prúdenia. Častice prúdiace po hornej strane profilu musia prejsť za rovnaký čas dlhšiu dráhu, než častice prúdiace na spodnej strane. Z rozdielu rýchlostí tak vzniká vztlak. </a:t>
            </a:r>
          </a:p>
          <a:p>
            <a:r>
              <a:rPr lang="sk-SK" dirty="0"/>
              <a:t>Pomocou hustoty prúdnic. Podľa rovnice kontinuity sa rýchlosť zvyšuje, keď sa </a:t>
            </a:r>
            <a:r>
              <a:rPr lang="sk-SK" dirty="0" err="1"/>
              <a:t>prietočný</a:t>
            </a:r>
            <a:r>
              <a:rPr lang="sk-SK" dirty="0"/>
              <a:t> prierez zmenšuje a naopak. Teda v miestach, kde sú prúdnice nahustené blízko seba, bude rýchlosť vyššia a teda vzniká podtlak a na miestach, kde sú prúdnice ďaleko od seba, bude rýchlosť nižšia a teda pretlak.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Rozloženie</a:t>
            </a:r>
            <a:r>
              <a:rPr lang="cs-CZ" b="1" dirty="0"/>
              <a:t> tlaku na profile </a:t>
            </a:r>
            <a:r>
              <a:rPr lang="cs-CZ" b="1" dirty="0" err="1"/>
              <a:t>krídla</a:t>
            </a:r>
            <a:r>
              <a:rPr lang="cs-CZ" b="1" dirty="0"/>
              <a:t> – tlakový koeficient</a:t>
            </a:r>
            <a:br>
              <a:rPr lang="sk-SK" b="1" dirty="0"/>
            </a:br>
            <a:endParaRPr lang="sk-SK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1115616" y="1484784"/>
          <a:ext cx="2592288" cy="1701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901700" imgH="596900" progId="Equation.3">
                  <p:embed/>
                </p:oleObj>
              </mc:Choice>
              <mc:Fallback>
                <p:oleObj name="Rovnica" r:id="rId2" imgW="901700" imgH="5969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484784"/>
                        <a:ext cx="2592288" cy="17011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ok 5"/>
          <p:cNvPicPr/>
          <p:nvPr/>
        </p:nvPicPr>
        <p:blipFill>
          <a:blip r:embed="rId4" cstate="print">
            <a:lum contrast="11000"/>
          </a:blip>
          <a:srcRect/>
          <a:stretch>
            <a:fillRect/>
          </a:stretch>
        </p:blipFill>
        <p:spPr bwMode="auto">
          <a:xfrm>
            <a:off x="4644008" y="1124744"/>
            <a:ext cx="449999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ok 6"/>
          <p:cNvPicPr/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0" y="3501008"/>
            <a:ext cx="4644008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20688"/>
            <a:ext cx="482453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Pôsobenie aerodynamických síl na profile</a:t>
            </a:r>
          </a:p>
        </p:txBody>
      </p:sp>
      <p:pic>
        <p:nvPicPr>
          <p:cNvPr id="5" name="Obrázo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617640"/>
            <a:ext cx="62646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0" y="2780928"/>
          <a:ext cx="350647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1333500" imgH="228600" progId="Equation.3">
                  <p:embed/>
                </p:oleObj>
              </mc:Choice>
              <mc:Fallback>
                <p:oleObj name="Rovnica" r:id="rId2" imgW="133350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80928"/>
                        <a:ext cx="3506477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0" y="3429000"/>
          <a:ext cx="335619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1282700" imgH="228600" progId="Equation.3">
                  <p:embed/>
                </p:oleObj>
              </mc:Choice>
              <mc:Fallback>
                <p:oleObj name="Rovnica" r:id="rId4" imgW="12827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29000"/>
                        <a:ext cx="3356199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364088" y="2852936"/>
          <a:ext cx="271751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1193800" imgH="228600" progId="Equation.3">
                  <p:embed/>
                </p:oleObj>
              </mc:Choice>
              <mc:Fallback>
                <p:oleObj name="Rovnica" r:id="rId6" imgW="11938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852936"/>
                        <a:ext cx="271751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5364088" y="3429000"/>
          <a:ext cx="300555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8" imgW="1143000" imgH="228600" progId="Equation.3">
                  <p:embed/>
                </p:oleObj>
              </mc:Choice>
              <mc:Fallback>
                <p:oleObj name="Rovnica" r:id="rId8" imgW="11430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429000"/>
                        <a:ext cx="3005551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Obrázok 1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0"/>
            <a:ext cx="3312368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0" y="4437111"/>
          <a:ext cx="5652120" cy="794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1" imgW="2438400" imgH="330200" progId="Equation.3">
                  <p:embed/>
                </p:oleObj>
              </mc:Choice>
              <mc:Fallback>
                <p:oleObj name="Rovnica" r:id="rId11" imgW="2438400" imgH="330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37111"/>
                        <a:ext cx="5652120" cy="794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0" y="5229199"/>
          <a:ext cx="5580112" cy="80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3" imgW="2362200" imgH="330200" progId="Equation.3">
                  <p:embed/>
                </p:oleObj>
              </mc:Choice>
              <mc:Fallback>
                <p:oleObj name="Rovnica" r:id="rId13" imgW="2362200" imgH="330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229199"/>
                        <a:ext cx="5580112" cy="80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0" y="6165304"/>
          <a:ext cx="9101256" cy="692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5" imgW="4483100" imgH="330200" progId="Equation.3">
                  <p:embed/>
                </p:oleObj>
              </mc:Choice>
              <mc:Fallback>
                <p:oleObj name="Rovnica" r:id="rId15" imgW="4483100" imgH="330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65304"/>
                        <a:ext cx="9101256" cy="6926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8640"/>
            <a:ext cx="62646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323528" y="3573016"/>
          <a:ext cx="384674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3" imgW="1383699" imgH="177723" progId="Equation.3">
                  <p:embed/>
                </p:oleObj>
              </mc:Choice>
              <mc:Fallback>
                <p:oleObj name="Rovnica" r:id="rId3" imgW="1383699" imgH="177723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573016"/>
                        <a:ext cx="3846743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23528" y="4221088"/>
          <a:ext cx="392633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5" imgW="1409088" imgH="177723" progId="Equation.3">
                  <p:embed/>
                </p:oleObj>
              </mc:Choice>
              <mc:Fallback>
                <p:oleObj name="Rovnica" r:id="rId5" imgW="1409088" imgH="17772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221088"/>
                        <a:ext cx="3926331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0" y="5013176"/>
          <a:ext cx="197507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7" imgW="1345616" imgH="583947" progId="Equation.3">
                  <p:embed/>
                </p:oleObj>
              </mc:Choice>
              <mc:Fallback>
                <p:oleObj name="Rovnica" r:id="rId7" imgW="1345616" imgH="583947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13176"/>
                        <a:ext cx="1975077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195736" y="5013176"/>
          <a:ext cx="192021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9" imgW="1333500" imgH="584200" progId="Equation.3">
                  <p:embed/>
                </p:oleObj>
              </mc:Choice>
              <mc:Fallback>
                <p:oleObj name="Rovnica" r:id="rId9" imgW="1333500" imgH="584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013176"/>
                        <a:ext cx="1920214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0" y="5949280"/>
          <a:ext cx="2293436" cy="90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1" imgW="1511300" imgH="584200" progId="Equation.3">
                  <p:embed/>
                </p:oleObj>
              </mc:Choice>
              <mc:Fallback>
                <p:oleObj name="Rovnica" r:id="rId11" imgW="1511300" imgH="584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949280"/>
                        <a:ext cx="2293436" cy="908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4572000" y="4941168"/>
          <a:ext cx="2032226" cy="914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3" imgW="1320227" imgH="583947" progId="Equation.3">
                  <p:embed/>
                </p:oleObj>
              </mc:Choice>
              <mc:Fallback>
                <p:oleObj name="Rovnica" r:id="rId13" imgW="1320227" imgH="583947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941168"/>
                        <a:ext cx="2032226" cy="914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6743733" y="4869160"/>
          <a:ext cx="2400267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5" imgW="1333500" imgH="584200" progId="Equation.3">
                  <p:embed/>
                </p:oleObj>
              </mc:Choice>
              <mc:Fallback>
                <p:oleObj name="Rovnica" r:id="rId15" imgW="1333500" imgH="584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733" y="4869160"/>
                        <a:ext cx="2400267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404</Words>
  <Application>Microsoft Office PowerPoint</Application>
  <PresentationFormat>Prezentácia na obrazovke (4:3)</PresentationFormat>
  <Paragraphs>29</Paragraphs>
  <Slides>14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Arial</vt:lpstr>
      <vt:lpstr>Calibri</vt:lpstr>
      <vt:lpstr>Motív Office</vt:lpstr>
      <vt:lpstr>Rovnica</vt:lpstr>
      <vt:lpstr>Nestlačiteľné prúdenie okolo profilu krídla (2D) </vt:lpstr>
      <vt:lpstr>Geometrické charakteristiky profilu </vt:lpstr>
      <vt:lpstr>Potenciálne obtekanie valca </vt:lpstr>
      <vt:lpstr>Vznik aerodynamických síl na profile</vt:lpstr>
      <vt:lpstr>Vznik vztlaku</vt:lpstr>
      <vt:lpstr>Rozloženie tlaku na profile krídla – tlakový koeficient </vt:lpstr>
      <vt:lpstr>Pôsobenie aerodynamických síl na profile</vt:lpstr>
      <vt:lpstr>Prezentácia programu PowerPoint</vt:lpstr>
      <vt:lpstr>Prezentácia programu PowerPoint</vt:lpstr>
      <vt:lpstr>Priebehy koeficientov vztlaku a odporu</vt:lpstr>
      <vt:lpstr>Určenie momentu na profile</vt:lpstr>
      <vt:lpstr>Aerodynamický stred profilu krídla </vt:lpstr>
      <vt:lpstr>Tlakový stred profilu krídla </vt:lpstr>
      <vt:lpstr>Polára profilu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Nestlačiteľné prúdenie okolo profilu krídla (2D) </dc:title>
  <dc:creator>Test</dc:creator>
  <cp:lastModifiedBy>Dusan Kudelas</cp:lastModifiedBy>
  <cp:revision>13</cp:revision>
  <dcterms:created xsi:type="dcterms:W3CDTF">2015-10-22T06:00:44Z</dcterms:created>
  <dcterms:modified xsi:type="dcterms:W3CDTF">2021-10-05T09:15:44Z</dcterms:modified>
</cp:coreProperties>
</file>