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F9D3B2-8192-4415-9E4F-823EF3961BEF}" v="122" dt="2023-11-21T18:07:09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84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21. 11. 2023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21. 11. 2023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21. 11. 2023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21. 11. 2023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21. 11. 2023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21. 11. 2023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21. 11. 2023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21. 11. 2023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21. 11. 2023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21. 11. 2023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21. 11. 2023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02BE1-E638-4470-9C76-9C5C759B88C7}" type="datetimeFigureOut">
              <a:rPr lang="sk-SK" smtClean="0"/>
              <a:t>21. 11. 2023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3394780"/>
            <a:ext cx="9144000" cy="1470025"/>
          </a:xfrm>
        </p:spPr>
        <p:txBody>
          <a:bodyPr>
            <a:normAutofit/>
          </a:bodyPr>
          <a:lstStyle/>
          <a:p>
            <a:r>
              <a:rPr lang="cs-CZ" b="1" dirty="0" err="1"/>
              <a:t>Nestlačiteľné</a:t>
            </a:r>
            <a:r>
              <a:rPr lang="cs-CZ" b="1" dirty="0"/>
              <a:t> </a:t>
            </a:r>
            <a:r>
              <a:rPr lang="cs-CZ" b="1" dirty="0" err="1"/>
              <a:t>prúdenie</a:t>
            </a:r>
            <a:r>
              <a:rPr lang="cs-CZ" b="1" dirty="0"/>
              <a:t> okolo </a:t>
            </a:r>
            <a:r>
              <a:rPr lang="cs-CZ" b="1" dirty="0" err="1"/>
              <a:t>krídla</a:t>
            </a:r>
            <a:r>
              <a:rPr lang="cs-CZ" b="1" dirty="0"/>
              <a:t> konečného </a:t>
            </a:r>
            <a:r>
              <a:rPr lang="cs-CZ" b="1" dirty="0" err="1"/>
              <a:t>rozpätia</a:t>
            </a:r>
            <a:r>
              <a:rPr lang="cs-CZ" b="1" dirty="0"/>
              <a:t> (3D)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5229200"/>
            <a:ext cx="6400800" cy="1752600"/>
          </a:xfrm>
        </p:spPr>
        <p:txBody>
          <a:bodyPr/>
          <a:lstStyle/>
          <a:p>
            <a:r>
              <a:rPr lang="sk-SK" dirty="0"/>
              <a:t>prof. Ing. Dušan </a:t>
            </a:r>
            <a:r>
              <a:rPr lang="sk-SK" dirty="0" err="1"/>
              <a:t>Kudelas</a:t>
            </a:r>
            <a:r>
              <a:rPr lang="sk-SK" dirty="0"/>
              <a:t>, PhD.</a:t>
            </a:r>
          </a:p>
        </p:txBody>
      </p:sp>
      <p:pic>
        <p:nvPicPr>
          <p:cNvPr id="5" name="Obrázok 4" descr="Obrázok, na ktorom je text, pestrofarebnosť, snímka obrazovky, grafický dizajn&#10;&#10;Automaticky generovaný popis">
            <a:extLst>
              <a:ext uri="{FF2B5EF4-FFF2-40B4-BE49-F238E27FC236}">
                <a16:creationId xmlns:a16="http://schemas.microsoft.com/office/drawing/2014/main" id="{8862C7A8-DD54-61C5-1D06-85B2436CB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65"/>
          <a:stretch/>
        </p:blipFill>
        <p:spPr>
          <a:xfrm>
            <a:off x="1459520" y="217706"/>
            <a:ext cx="6284907" cy="31770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Indukovaný </a:t>
            </a:r>
            <a:r>
              <a:rPr lang="cs-CZ" b="1" dirty="0" err="1"/>
              <a:t>uhol</a:t>
            </a:r>
            <a:r>
              <a:rPr lang="cs-CZ" b="1" dirty="0"/>
              <a:t> </a:t>
            </a:r>
            <a:r>
              <a:rPr lang="cs-CZ" b="1" dirty="0" err="1"/>
              <a:t>nábehu</a:t>
            </a:r>
            <a:br>
              <a:rPr lang="sk-SK" b="1" dirty="0"/>
            </a:br>
            <a:endParaRPr lang="sk-SK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B17636B6-DB64-A7F8-591B-B617CB546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56992"/>
            <a:ext cx="3721571" cy="2464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>
            <a:extLst>
              <a:ext uri="{FF2B5EF4-FFF2-40B4-BE49-F238E27FC236}">
                <a16:creationId xmlns:a16="http://schemas.microsoft.com/office/drawing/2014/main" id="{44534BFE-053A-D1FC-35AC-D5010CEDB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08" y="908720"/>
            <a:ext cx="885698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Krídla nie sú obtekané pod uhlom nábehu α daným smerom tetivy profilu a rýchlosťou prúdu, ale pod určitým menším uhlom nábehu tzv. efektívnym</a:t>
            </a:r>
            <a:r>
              <a:rPr kumimoji="0" lang="sk-SK" altLang="sk-SK" sz="2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 </a:t>
            </a: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. Zmenšenie je dôsledkom indukovaného uhla nábehu. </a:t>
            </a:r>
            <a:endParaRPr kumimoji="0" lang="sk-SK" altLang="sk-SK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78" name="Picture 10">
            <a:extLst>
              <a:ext uri="{FF2B5EF4-FFF2-40B4-BE49-F238E27FC236}">
                <a16:creationId xmlns:a16="http://schemas.microsoft.com/office/drawing/2014/main" id="{76B3ECB4-D97E-2C64-1AC0-DD3A2D7C6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80911"/>
            <a:ext cx="2232248" cy="277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410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err="1"/>
              <a:t>Winglet</a:t>
            </a:r>
            <a:r>
              <a:rPr lang="cs-CZ" b="1" dirty="0"/>
              <a:t> </a:t>
            </a:r>
            <a:r>
              <a:rPr lang="cs-CZ" b="1" dirty="0" err="1"/>
              <a:t>pri</a:t>
            </a:r>
            <a:r>
              <a:rPr lang="cs-CZ" b="1" dirty="0"/>
              <a:t> </a:t>
            </a:r>
            <a:r>
              <a:rPr lang="cs-CZ" b="1" dirty="0" err="1"/>
              <a:t>veterných</a:t>
            </a:r>
            <a:r>
              <a:rPr lang="cs-CZ" b="1" dirty="0"/>
              <a:t> </a:t>
            </a:r>
            <a:r>
              <a:rPr lang="cs-CZ" b="1" dirty="0" err="1"/>
              <a:t>zariadeniach</a:t>
            </a:r>
            <a:br>
              <a:rPr lang="sk-SK" b="1" dirty="0"/>
            </a:br>
            <a:endParaRPr lang="sk-SK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4534BFE-053A-D1FC-35AC-D5010CEDB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6" y="751344"/>
            <a:ext cx="911315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Ku zníženiu  indukovaného odporu, je pri veľkých uhloch nábehu používaná plocha  na konci krídla (prídavné krídlo), ktorému sa hovorí </a:t>
            </a:r>
            <a:r>
              <a:rPr kumimoji="0" lang="sk-SK" altLang="sk-SK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winglet</a:t>
            </a: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.  Jeho úlohou je obmedziť vplyv na indukovaný uhol nábehu. Vplyv </a:t>
            </a:r>
            <a:r>
              <a:rPr kumimoji="0" lang="sk-SK" altLang="sk-SK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wingletu</a:t>
            </a: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sa prejavuje znížením indukovaného odporu.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imes New Roman" panose="02020603050405020304" pitchFamily="18" charset="0"/>
            </a:endParaRPr>
          </a:p>
        </p:txBody>
      </p:sp>
      <p:pic>
        <p:nvPicPr>
          <p:cNvPr id="5" name="Obrázok 4" descr="Obrázok, na ktorom je doprava, letecká doprava, lietanie, letecké a vesmírne inžinierstvo&#10;&#10;Automaticky generovaný popis">
            <a:extLst>
              <a:ext uri="{FF2B5EF4-FFF2-40B4-BE49-F238E27FC236}">
                <a16:creationId xmlns:a16="http://schemas.microsoft.com/office/drawing/2014/main" id="{3BB0E9F0-3A42-0544-2172-DC7C51F046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573016"/>
            <a:ext cx="76200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990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err="1"/>
              <a:t>Winglet</a:t>
            </a:r>
            <a:r>
              <a:rPr lang="cs-CZ" b="1" dirty="0"/>
              <a:t> </a:t>
            </a:r>
            <a:r>
              <a:rPr lang="cs-CZ" b="1" dirty="0" err="1"/>
              <a:t>pri</a:t>
            </a:r>
            <a:r>
              <a:rPr lang="cs-CZ" b="1" dirty="0"/>
              <a:t> </a:t>
            </a:r>
            <a:r>
              <a:rPr lang="cs-CZ" b="1" dirty="0" err="1"/>
              <a:t>veterných</a:t>
            </a:r>
            <a:r>
              <a:rPr lang="cs-CZ" b="1" dirty="0"/>
              <a:t> </a:t>
            </a:r>
            <a:r>
              <a:rPr lang="cs-CZ" b="1" dirty="0" err="1"/>
              <a:t>zariadeniach</a:t>
            </a:r>
            <a:br>
              <a:rPr lang="sk-SK" b="1" dirty="0"/>
            </a:br>
            <a:endParaRPr lang="sk-SK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4534BFE-053A-D1FC-35AC-D5010CEDB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0" y="908720"/>
            <a:ext cx="9113151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Základné parametre </a:t>
            </a:r>
            <a:r>
              <a:rPr kumimoji="0" lang="sk-SK" altLang="sk-SK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wingletu</a:t>
            </a: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sú: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Výška  </a:t>
            </a:r>
            <a:r>
              <a:rPr kumimoji="0" lang="sk-SK" altLang="sk-SK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wingletu</a:t>
            </a:r>
            <a:endParaRPr kumimoji="0" lang="sk-SK" altLang="sk-SK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Uhol úklonu (</a:t>
            </a:r>
            <a:r>
              <a:rPr kumimoji="0" lang="sk-SK" altLang="sk-SK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sweep</a:t>
            </a: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kumimoji="0" lang="sk-SK" altLang="sk-SK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angle</a:t>
            </a: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Uhol sklonu (</a:t>
            </a:r>
            <a:r>
              <a:rPr kumimoji="0" lang="sk-SK" altLang="sk-SK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cant</a:t>
            </a: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kumimoji="0" lang="sk-SK" altLang="sk-SK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angle</a:t>
            </a: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Polomer zakrivenia </a:t>
            </a:r>
            <a:r>
              <a:rPr kumimoji="0" lang="sk-SK" altLang="sk-SK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wingletu</a:t>
            </a: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(</a:t>
            </a:r>
            <a:r>
              <a:rPr kumimoji="0" lang="sk-SK" altLang="sk-SK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curvatore</a:t>
            </a: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kumimoji="0" lang="sk-SK" altLang="sk-SK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radius</a:t>
            </a: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Uhol skrútenia (twist </a:t>
            </a:r>
            <a:r>
              <a:rPr kumimoji="0" lang="sk-SK" altLang="sk-SK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angle</a:t>
            </a: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Uhol zbiehavosti (</a:t>
            </a:r>
            <a:r>
              <a:rPr kumimoji="0" lang="sk-SK" altLang="sk-SK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toe</a:t>
            </a: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kumimoji="0" lang="sk-SK" altLang="sk-SK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angle</a:t>
            </a:r>
            <a:r>
              <a:rPr kumimoji="0" lang="sk-SK" altLang="sk-S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imes New Roman" panose="02020603050405020304" pitchFamily="18" charset="0"/>
            </a:endParaRPr>
          </a:p>
        </p:txBody>
      </p:sp>
      <p:pic>
        <p:nvPicPr>
          <p:cNvPr id="6" name="Obrázok 5" descr="Obrázok, na ktorom je náčrt, diagram, kresba, origami&#10;&#10;Automaticky generovaný popis">
            <a:extLst>
              <a:ext uri="{FF2B5EF4-FFF2-40B4-BE49-F238E27FC236}">
                <a16:creationId xmlns:a16="http://schemas.microsoft.com/office/drawing/2014/main" id="{AF7EE9D2-AAFB-1CE6-7F19-0ACBAC015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221088"/>
            <a:ext cx="2937912" cy="2307150"/>
          </a:xfrm>
          <a:prstGeom prst="rect">
            <a:avLst/>
          </a:prstGeom>
        </p:spPr>
      </p:pic>
      <p:pic>
        <p:nvPicPr>
          <p:cNvPr id="8194" name="Picture 2">
            <a:extLst>
              <a:ext uri="{FF2B5EF4-FFF2-40B4-BE49-F238E27FC236}">
                <a16:creationId xmlns:a16="http://schemas.microsoft.com/office/drawing/2014/main" id="{BC7755C6-6C6C-8029-782F-71B65C130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51606"/>
            <a:ext cx="3486786" cy="257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20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Geometrické charakteristiky </a:t>
            </a:r>
            <a:r>
              <a:rPr lang="cs-CZ" b="1" dirty="0" err="1"/>
              <a:t>krídla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222049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sz="2800" b="1" cap="all" dirty="0"/>
              <a:t>pôdorysný tvar krídla</a:t>
            </a:r>
          </a:p>
          <a:p>
            <a:pPr algn="just"/>
            <a:r>
              <a:rPr lang="sk-SK" sz="2800" dirty="0"/>
              <a:t>často sú používané krídla obdĺžnikového alebo lichobežníkového tvaru alebo tvaru vzniknutého ich zložením - v koreňovej časti obdĺžnikové, na konci lichobežníkové a pod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F67259-3C87-4337-9041-5AC0325DE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881" y="2852936"/>
            <a:ext cx="380623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683D4CBE-F1CD-6C56-1869-B2B448E5830B}"/>
              </a:ext>
            </a:extLst>
          </p:cNvPr>
          <p:cNvSpPr txBox="1"/>
          <p:nvPr/>
        </p:nvSpPr>
        <p:spPr>
          <a:xfrm>
            <a:off x="-519244" y="5517232"/>
            <a:ext cx="968456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Krídla s najlepšími aerodynamickými vlastnosťami sú tzv. „eliptické“, ale kvôli </a:t>
            </a:r>
            <a:r>
              <a:rPr lang="sk-SK" sz="2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obtiažnej</a:t>
            </a: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technológii nie sú často využívané.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Geometrické charakteristiky </a:t>
            </a:r>
            <a:r>
              <a:rPr lang="cs-CZ" b="1" dirty="0" err="1"/>
              <a:t>krídla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2220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800" b="1" cap="all" dirty="0"/>
              <a:t>Plocha krídla</a:t>
            </a:r>
          </a:p>
          <a:p>
            <a:pPr algn="just"/>
            <a:r>
              <a:rPr lang="sk-SK" sz="2800" dirty="0"/>
              <a:t>Plocha krídla S je určená jeho tvarom a príslušnými rozmermi, ako je rozpätie l, koreňová hĺbka , koncová hĺbka 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683D4CBE-F1CD-6C56-1869-B2B448E5830B}"/>
              </a:ext>
            </a:extLst>
          </p:cNvPr>
          <p:cNvSpPr txBox="1"/>
          <p:nvPr/>
        </p:nvSpPr>
        <p:spPr>
          <a:xfrm>
            <a:off x="-540568" y="5949280"/>
            <a:ext cx="96845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Zúženie je pomer koncovej a koreňovej hĺbky 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9" name="Picture 11">
            <a:extLst>
              <a:ext uri="{FF2B5EF4-FFF2-40B4-BE49-F238E27FC236}">
                <a16:creationId xmlns:a16="http://schemas.microsoft.com/office/drawing/2014/main" id="{D3E147E4-3363-90EE-FF6F-284010692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469791"/>
            <a:ext cx="1368152" cy="131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>
            <a:extLst>
              <a:ext uri="{FF2B5EF4-FFF2-40B4-BE49-F238E27FC236}">
                <a16:creationId xmlns:a16="http://schemas.microsoft.com/office/drawing/2014/main" id="{6E551E59-525E-C1C2-3773-7B78B84BE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4" y="2390530"/>
            <a:ext cx="5577978" cy="311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83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Geometrické charakteristiky </a:t>
            </a:r>
            <a:r>
              <a:rPr lang="cs-CZ" b="1" dirty="0" err="1"/>
              <a:t>krídla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2220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800" b="1" cap="all" dirty="0"/>
              <a:t>Štíhlosť krídla</a:t>
            </a:r>
          </a:p>
          <a:p>
            <a:pPr algn="just"/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+mj-lt"/>
              </a:rPr>
              <a:t>Štíhlosť krídla </a:t>
            </a:r>
            <a:r>
              <a:rPr lang="el-GR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λ </a:t>
            </a: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+mj-lt"/>
              </a:rPr>
              <a:t>udáva pomer medzi rozpätím a strednou geometrickou tetivou</a:t>
            </a:r>
            <a:endParaRPr lang="sk-SK" sz="2800" dirty="0">
              <a:latin typeface="+mj-lt"/>
            </a:endParaRPr>
          </a:p>
        </p:txBody>
      </p:sp>
      <p:pic>
        <p:nvPicPr>
          <p:cNvPr id="2061" name="Picture 13">
            <a:extLst>
              <a:ext uri="{FF2B5EF4-FFF2-40B4-BE49-F238E27FC236}">
                <a16:creationId xmlns:a16="http://schemas.microsoft.com/office/drawing/2014/main" id="{6E551E59-525E-C1C2-3773-7B78B84BE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5577978" cy="311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8CFF00E5-A9BD-731B-D6B9-D79D52FA9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042781"/>
            <a:ext cx="2601330" cy="138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94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Geometrické charakteristiky </a:t>
            </a:r>
            <a:r>
              <a:rPr lang="cs-CZ" b="1" dirty="0" err="1"/>
              <a:t>krídla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222049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sz="2800" b="1" cap="all" dirty="0"/>
              <a:t>Uhol Šípu</a:t>
            </a:r>
          </a:p>
          <a:p>
            <a:pPr algn="just"/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+mj-lt"/>
              </a:rPr>
              <a:t>Uhol šípu </a:t>
            </a:r>
            <a:r>
              <a:rPr lang="el-GR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χ</a:t>
            </a:r>
            <a:r>
              <a:rPr lang="el-G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 udáva ako uhol nábežnej, resp. odtokovej hrany, alebo ako uhol spojníc aerodynamických stredov profilov, tj. bodov ležiacich vo vzdialenosti 25 % od nábežnej hrany</a:t>
            </a:r>
            <a:endParaRPr lang="sk-SK" sz="2800" dirty="0">
              <a:latin typeface="+mj-lt"/>
            </a:endParaRPr>
          </a:p>
        </p:txBody>
      </p:sp>
      <p:pic>
        <p:nvPicPr>
          <p:cNvPr id="2061" name="Picture 13">
            <a:extLst>
              <a:ext uri="{FF2B5EF4-FFF2-40B4-BE49-F238E27FC236}">
                <a16:creationId xmlns:a16="http://schemas.microsoft.com/office/drawing/2014/main" id="{6E551E59-525E-C1C2-3773-7B78B84BE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5577978" cy="311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69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Geometrické charakteristiky </a:t>
            </a:r>
            <a:r>
              <a:rPr lang="cs-CZ" b="1" dirty="0" err="1"/>
              <a:t>krídla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2220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800" b="1" cap="all" dirty="0"/>
              <a:t>Uhol Vzopätia</a:t>
            </a:r>
          </a:p>
          <a:p>
            <a:pPr algn="just"/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+mj-lt"/>
              </a:rPr>
              <a:t>Uhol vzopätia </a:t>
            </a:r>
            <a:r>
              <a:rPr lang="el-GR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ψ </a:t>
            </a: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+mj-lt"/>
              </a:rPr>
              <a:t>je uhol medzi krídlom a horizontálou resp. vertikálou</a:t>
            </a:r>
            <a:endParaRPr lang="sk-SK" sz="2800" dirty="0">
              <a:latin typeface="+mj-lt"/>
            </a:endParaRPr>
          </a:p>
        </p:txBody>
      </p:sp>
      <p:pic>
        <p:nvPicPr>
          <p:cNvPr id="2061" name="Picture 13">
            <a:extLst>
              <a:ext uri="{FF2B5EF4-FFF2-40B4-BE49-F238E27FC236}">
                <a16:creationId xmlns:a16="http://schemas.microsoft.com/office/drawing/2014/main" id="{6E551E59-525E-C1C2-3773-7B78B84BE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5577978" cy="311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09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Geometrické charakteristiky </a:t>
            </a:r>
            <a:r>
              <a:rPr lang="cs-CZ" b="1" dirty="0" err="1"/>
              <a:t>krídla</a:t>
            </a:r>
            <a:br>
              <a:rPr lang="sk-SK" b="1" dirty="0"/>
            </a:br>
            <a:endParaRPr lang="sk-SK" dirty="0"/>
          </a:p>
        </p:txBody>
      </p:sp>
      <p:pic>
        <p:nvPicPr>
          <p:cNvPr id="4098" name="Picture 2" descr="Obr.11">
            <a:extLst>
              <a:ext uri="{FF2B5EF4-FFF2-40B4-BE49-F238E27FC236}">
                <a16:creationId xmlns:a16="http://schemas.microsoft.com/office/drawing/2014/main" id="{A6889AED-F0BC-60FF-25FC-20067624D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88033"/>
            <a:ext cx="8041928" cy="30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56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Vírová </a:t>
            </a:r>
            <a:r>
              <a:rPr lang="cs-CZ" b="1" dirty="0" err="1"/>
              <a:t>teória</a:t>
            </a:r>
            <a:r>
              <a:rPr lang="cs-CZ" b="1" dirty="0"/>
              <a:t> </a:t>
            </a:r>
            <a:r>
              <a:rPr lang="cs-CZ" b="1" dirty="0" err="1"/>
              <a:t>krídla</a:t>
            </a:r>
            <a:br>
              <a:rPr lang="sk-SK" b="1" dirty="0"/>
            </a:br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BC3F6203-50AD-DE4A-9290-B770CF00FD25}"/>
              </a:ext>
            </a:extLst>
          </p:cNvPr>
          <p:cNvSpPr txBox="1"/>
          <p:nvPr/>
        </p:nvSpPr>
        <p:spPr>
          <a:xfrm>
            <a:off x="0" y="764704"/>
            <a:ext cx="9144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+mj-lt"/>
              </a:rPr>
              <a:t>Otáčajúci sa valec pôsobí ako jadro tzv. potenciálneho víru. Ak ho umiestnime do prúdu kolmo k rýchlosti prúdu, dáva vztlak smerujúci na tú stranu, kde sa rýchlosť otáčania sčíta s rýchlosťou prúdu. Intenzita víru, nazývaná cirkulácia je priamo úmerná veľkosti vztlaku.</a:t>
            </a:r>
            <a:endParaRPr lang="sk-SK" sz="2800" dirty="0">
              <a:latin typeface="+mj-l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FCDBEA8A-AB8E-9318-98E0-677E2779964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3028776"/>
            <a:ext cx="374441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72FE2671-9C45-583E-0386-891A4946E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872251"/>
            <a:ext cx="2382366" cy="111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7FE796D0-3350-71BE-C3C6-BC6C49FB298D}"/>
              </a:ext>
            </a:extLst>
          </p:cNvPr>
          <p:cNvSpPr txBox="1"/>
          <p:nvPr/>
        </p:nvSpPr>
        <p:spPr>
          <a:xfrm>
            <a:off x="7092280" y="3129278"/>
            <a:ext cx="12241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800" b="0" i="0" u="none" strike="noStrike" dirty="0">
                <a:solidFill>
                  <a:srgbClr val="000000"/>
                </a:solidFill>
                <a:effectLst/>
              </a:rPr>
              <a:t>profil </a:t>
            </a:r>
            <a:endParaRPr lang="sk-SK" sz="2800" dirty="0"/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52BA307D-2063-236E-748F-362C6C347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35936"/>
            <a:ext cx="2382366" cy="111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BlokTextu 7">
            <a:extLst>
              <a:ext uri="{FF2B5EF4-FFF2-40B4-BE49-F238E27FC236}">
                <a16:creationId xmlns:a16="http://schemas.microsoft.com/office/drawing/2014/main" id="{F01B6708-D225-7A4D-9745-A64E039CABFA}"/>
              </a:ext>
            </a:extLst>
          </p:cNvPr>
          <p:cNvSpPr txBox="1"/>
          <p:nvPr/>
        </p:nvSpPr>
        <p:spPr>
          <a:xfrm>
            <a:off x="7096852" y="4809812"/>
            <a:ext cx="12241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800" b="0" i="0" u="none" strike="noStrike" dirty="0">
                <a:solidFill>
                  <a:srgbClr val="000000"/>
                </a:solidFill>
                <a:effectLst/>
              </a:rPr>
              <a:t>krídlo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154157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Vírová </a:t>
            </a:r>
            <a:r>
              <a:rPr lang="cs-CZ" b="1" dirty="0" err="1"/>
              <a:t>teória</a:t>
            </a:r>
            <a:r>
              <a:rPr lang="cs-CZ" b="1" dirty="0"/>
              <a:t> </a:t>
            </a:r>
            <a:r>
              <a:rPr lang="cs-CZ" b="1" dirty="0" err="1"/>
              <a:t>krídla</a:t>
            </a:r>
            <a:br>
              <a:rPr lang="sk-SK" b="1" dirty="0"/>
            </a:br>
            <a:endParaRPr lang="sk-SK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068BD77-056A-14A6-54AF-1E2788C9E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2469"/>
            <a:ext cx="6434623" cy="188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ok 9" descr="Obrázok, na ktorom je snímka obrazovky, lietadlo, kruh, lietadlo/hoblík&#10;&#10;Automaticky generovaný popis">
            <a:extLst>
              <a:ext uri="{FF2B5EF4-FFF2-40B4-BE49-F238E27FC236}">
                <a16:creationId xmlns:a16="http://schemas.microsoft.com/office/drawing/2014/main" id="{4AA2DF33-BA01-A0D5-A70F-5BB03744D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85" y="2413378"/>
            <a:ext cx="4419830" cy="1494942"/>
          </a:xfrm>
          <a:prstGeom prst="rect">
            <a:avLst/>
          </a:prstGeom>
        </p:spPr>
      </p:pic>
      <p:pic>
        <p:nvPicPr>
          <p:cNvPr id="14" name="Obrázok 13" descr="Obrázok, na ktorom je text, diagram, rad, náčrt&#10;&#10;Automaticky generovaný popis">
            <a:extLst>
              <a:ext uri="{FF2B5EF4-FFF2-40B4-BE49-F238E27FC236}">
                <a16:creationId xmlns:a16="http://schemas.microsoft.com/office/drawing/2014/main" id="{620C4989-FDB8-8AA0-22C5-6539B8A60B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74265"/>
            <a:ext cx="9144000" cy="298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88231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367</Words>
  <Application>Microsoft Office PowerPoint</Application>
  <PresentationFormat>Prezentácia na obrazovke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Motív Office</vt:lpstr>
      <vt:lpstr>Nestlačiteľné prúdenie okolo krídla konečného rozpätia (3D)</vt:lpstr>
      <vt:lpstr>Geometrické charakteristiky krídla </vt:lpstr>
      <vt:lpstr>Geometrické charakteristiky krídla </vt:lpstr>
      <vt:lpstr>Geometrické charakteristiky krídla </vt:lpstr>
      <vt:lpstr>Geometrické charakteristiky krídla </vt:lpstr>
      <vt:lpstr>Geometrické charakteristiky krídla </vt:lpstr>
      <vt:lpstr>Geometrické charakteristiky krídla </vt:lpstr>
      <vt:lpstr>Vírová teória krídla </vt:lpstr>
      <vt:lpstr>Vírová teória krídla </vt:lpstr>
      <vt:lpstr>Indukovaný uhol nábehu </vt:lpstr>
      <vt:lpstr>Winglet pri veterných zariadeniach </vt:lpstr>
      <vt:lpstr>Winglet pri veterných zariadeniach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Nestlačiteľné prúdenie okolo profilu krídla (2D)</dc:title>
  <dc:creator>Test</dc:creator>
  <cp:lastModifiedBy>Dusan Kudelas</cp:lastModifiedBy>
  <cp:revision>14</cp:revision>
  <dcterms:created xsi:type="dcterms:W3CDTF">2015-10-22T06:00:44Z</dcterms:created>
  <dcterms:modified xsi:type="dcterms:W3CDTF">2023-11-21T18:08:35Z</dcterms:modified>
</cp:coreProperties>
</file>